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9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216" userDrawn="1">
          <p15:clr>
            <a:srgbClr val="F26B43"/>
          </p15:clr>
        </p15:guide>
        <p15:guide id="4" orient="horz" pos="4128" userDrawn="1">
          <p15:clr>
            <a:srgbClr val="F26B43"/>
          </p15:clr>
        </p15:guide>
        <p15:guide id="5" pos="240" userDrawn="1">
          <p15:clr>
            <a:srgbClr val="F26B43"/>
          </p15:clr>
        </p15:guide>
        <p15:guide id="6" pos="7440" userDrawn="1">
          <p15:clr>
            <a:srgbClr val="F26B43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5C5"/>
    <a:srgbClr val="F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820" y="36"/>
      </p:cViewPr>
      <p:guideLst>
        <p:guide orient="horz" pos="2160"/>
        <p:guide pos="3840"/>
        <p:guide orient="horz" pos="216"/>
        <p:guide orient="horz" pos="4128"/>
        <p:guide pos="240"/>
        <p:guide pos="74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F2E15EA25349A24/Documents/Data%20Economic%20Outlook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inokular\Infogram\2025\Mini%20Report%20Pertumbuhan%20Ekonomi\Data%2520Economic%2520Outlook(AutoRecovered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inokular\Infogram\2025\Mini%20Report%20Pertumbuhan%20Ekonomi\Data%2520Economic%2520Outlook(AutoRecovered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inokular\Infogram\2025\Mini%20Report%20Pertumbuhan%20Ekonomi\Data%2520Economic%2520Outlook(AutoRecovered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inokular\Infogram\2025\Mini%20Report%20Pertumbuhan%20Ekonomi\Data%2520Economic%2520Outlook(AutoRecovered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inokular\Infogram\2025\Mini%20Report%20Pertumbuhan%20Ekonomi\Data%2520Economic%2520Outlook(AutoRecovered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inokular\Infogram\2025\Mini%20Report%20Pertumbuhan%20Ekonomi\Raw%20Data%20Media%20Massa.xlsm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inokular\Infogram\2025\Mini%20Report%20Pertumbuhan%20Ekonomi\Raw%20Data%20Media%20Massa.xlsm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inokular\Infogram\2025\Mini%20Report%20Pertumbuhan%20Ekonomi\Raw%20Data%20Media%20Massa.xlsm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inokular\Infogram\2025\Mini%20Report%20Pertumbuhan%20Ekonomi\Raw%20Data%20Media%20Massa.xlsm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Binokular\Infogram\2025\Mini%20Report%20Pertumbuhan%20Ekonomi\Raw%20Data%20Media%20Massa.xlsm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r>
              <a:rPr lang="en-US"/>
              <a:t>Pertumbuhan Ekonomi Indonesia</a:t>
            </a:r>
          </a:p>
          <a:p>
            <a:pPr algn="l">
              <a:defRPr/>
            </a:pPr>
            <a:r>
              <a:rPr lang="en-US"/>
              <a:t>data BPS</a:t>
            </a:r>
          </a:p>
        </c:rich>
      </c:tx>
      <c:layout>
        <c:manualLayout>
          <c:xMode val="edge"/>
          <c:yMode val="edge"/>
          <c:x val="1.8762327824284251E-2"/>
          <c:y val="3.39219066070258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400" b="0" i="0" u="none" strike="noStrike" kern="1200" spc="0" baseline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'[Data Economic Outlook.xlsx]Sheet1'!$E$2</c:f>
              <c:strCache>
                <c:ptCount val="1"/>
                <c:pt idx="0">
                  <c:v>Pertumbuhan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'[Data Economic Outlook.xlsx]Sheet1'!$D$3:$D$11</c:f>
              <c:strCache>
                <c:ptCount val="9"/>
                <c:pt idx="0">
                  <c:v>Q3-2023</c:v>
                </c:pt>
                <c:pt idx="1">
                  <c:v>Q4-2023</c:v>
                </c:pt>
                <c:pt idx="2">
                  <c:v>Q1-2024</c:v>
                </c:pt>
                <c:pt idx="3">
                  <c:v>Q2-2024</c:v>
                </c:pt>
                <c:pt idx="4">
                  <c:v>Q3-2024</c:v>
                </c:pt>
                <c:pt idx="5">
                  <c:v>Q4-2024</c:v>
                </c:pt>
                <c:pt idx="6">
                  <c:v>Q1-2025</c:v>
                </c:pt>
                <c:pt idx="7">
                  <c:v>Q2-2025</c:v>
                </c:pt>
                <c:pt idx="8">
                  <c:v>Q3-2025</c:v>
                </c:pt>
              </c:strCache>
            </c:strRef>
          </c:cat>
          <c:val>
            <c:numRef>
              <c:f>'[Data Economic Outlook.xlsx]Sheet1'!$E$3:$E$11</c:f>
              <c:numCache>
                <c:formatCode>0.00%</c:formatCode>
                <c:ptCount val="9"/>
                <c:pt idx="0">
                  <c:v>4.9399999999999999E-2</c:v>
                </c:pt>
                <c:pt idx="1">
                  <c:v>5.04E-2</c:v>
                </c:pt>
                <c:pt idx="2">
                  <c:v>5.11E-2</c:v>
                </c:pt>
                <c:pt idx="3">
                  <c:v>5.9499999999999997E-2</c:v>
                </c:pt>
                <c:pt idx="4">
                  <c:v>4.9500000000000002E-2</c:v>
                </c:pt>
                <c:pt idx="5">
                  <c:v>5.0200000000000002E-2</c:v>
                </c:pt>
                <c:pt idx="6">
                  <c:v>4.87E-2</c:v>
                </c:pt>
                <c:pt idx="7">
                  <c:v>5.1200000000000002E-2</c:v>
                </c:pt>
                <c:pt idx="8">
                  <c:v>5.04E-2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7B-4837-A0B8-AFB31A365B35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13045071"/>
        <c:axId val="2120936447"/>
      </c:lineChart>
      <c:catAx>
        <c:axId val="211304507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  <c:crossAx val="2120936447"/>
        <c:crosses val="autoZero"/>
        <c:auto val="1"/>
        <c:lblAlgn val="ctr"/>
        <c:lblOffset val="100"/>
        <c:noMultiLvlLbl val="0"/>
      </c:catAx>
      <c:valAx>
        <c:axId val="212093644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21130450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 cap="flat" cmpd="sng" algn="ctr">
      <a:noFill/>
      <a:prstDash val="solid"/>
      <a:miter lim="800000"/>
    </a:ln>
    <a:effectLst/>
  </c:spPr>
  <c:txPr>
    <a:bodyPr/>
    <a:lstStyle/>
    <a:p>
      <a:pPr>
        <a:defRPr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r>
              <a:rPr lang="en-US"/>
              <a:t>S&amp;P Global Purchasing Manager Index Indonesia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Sheet1!$E$19</c:f>
              <c:strCache>
                <c:ptCount val="1"/>
                <c:pt idx="0">
                  <c:v>Skor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24D-49F8-8183-F778945B011D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24D-49F8-8183-F778945B011D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24D-49F8-8183-F778945B011D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24D-49F8-8183-F778945B011D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24D-49F8-8183-F778945B011D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24D-49F8-8183-F778945B011D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D24D-49F8-8183-F778945B011D}"/>
              </c:ext>
            </c:extLst>
          </c:dPt>
          <c:dPt>
            <c:idx val="7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D24D-49F8-8183-F778945B011D}"/>
              </c:ext>
            </c:extLst>
          </c:dPt>
          <c:dPt>
            <c:idx val="8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D24D-49F8-8183-F778945B011D}"/>
              </c:ext>
            </c:extLst>
          </c:dPt>
          <c:dPt>
            <c:idx val="9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D24D-49F8-8183-F778945B011D}"/>
              </c:ext>
            </c:extLst>
          </c:dPt>
          <c:dPt>
            <c:idx val="1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D24D-49F8-8183-F778945B011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Sheet1!$D$20:$D$30</c:f>
              <c:strCache>
                <c:ptCount val="11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Sheet1!$E$20:$E$30</c:f>
              <c:numCache>
                <c:formatCode>General</c:formatCode>
                <c:ptCount val="11"/>
                <c:pt idx="0">
                  <c:v>51.9</c:v>
                </c:pt>
                <c:pt idx="1">
                  <c:v>53.6</c:v>
                </c:pt>
                <c:pt idx="2">
                  <c:v>52.4</c:v>
                </c:pt>
                <c:pt idx="3">
                  <c:v>46.7</c:v>
                </c:pt>
                <c:pt idx="4">
                  <c:v>47.4</c:v>
                </c:pt>
                <c:pt idx="5">
                  <c:v>46.9</c:v>
                </c:pt>
                <c:pt idx="6">
                  <c:v>49.2</c:v>
                </c:pt>
                <c:pt idx="7">
                  <c:v>51.5</c:v>
                </c:pt>
                <c:pt idx="8">
                  <c:v>50.4</c:v>
                </c:pt>
                <c:pt idx="9">
                  <c:v>51.2</c:v>
                </c:pt>
                <c:pt idx="10">
                  <c:v>53.5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D24D-49F8-8183-F778945B011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40684559"/>
        <c:axId val="1240687439"/>
      </c:barChart>
      <c:catAx>
        <c:axId val="1240684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  <c:crossAx val="1240687439"/>
        <c:crosses val="autoZero"/>
        <c:auto val="1"/>
        <c:lblAlgn val="ctr"/>
        <c:lblOffset val="100"/>
        <c:noMultiLvlLbl val="0"/>
      </c:catAx>
      <c:valAx>
        <c:axId val="1240687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  <c:crossAx val="12406845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3175">
      <a:solidFill>
        <a:srgbClr val="C00000"/>
      </a:solidFill>
    </a:ln>
    <a:effectLst/>
  </c:spPr>
  <c:txPr>
    <a:bodyPr/>
    <a:lstStyle/>
    <a:p>
      <a:pPr>
        <a:defRPr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r>
              <a:rPr lang="en-US"/>
              <a:t>BI Rate Jan-Nov 2025</a:t>
            </a:r>
          </a:p>
          <a:p>
            <a:pPr>
              <a:defRPr/>
            </a:pPr>
            <a:r>
              <a:rPr lang="en-US"/>
              <a:t>sumber: Bank Indonesia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Sheet1!$E$36</c:f>
              <c:strCache>
                <c:ptCount val="1"/>
                <c:pt idx="0">
                  <c:v>Rate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Sheet1!$D$37:$D$47</c:f>
              <c:strCache>
                <c:ptCount val="11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Sheet1!$E$37:$E$47</c:f>
              <c:numCache>
                <c:formatCode>0.00%</c:formatCode>
                <c:ptCount val="11"/>
                <c:pt idx="0">
                  <c:v>5.7500000000000002E-2</c:v>
                </c:pt>
                <c:pt idx="1">
                  <c:v>5.7500000000000002E-2</c:v>
                </c:pt>
                <c:pt idx="2">
                  <c:v>5.7500000000000002E-2</c:v>
                </c:pt>
                <c:pt idx="3">
                  <c:v>5.7500000000000002E-2</c:v>
                </c:pt>
                <c:pt idx="4">
                  <c:v>5.5E-2</c:v>
                </c:pt>
                <c:pt idx="5">
                  <c:v>5.5E-2</c:v>
                </c:pt>
                <c:pt idx="6">
                  <c:v>5.2499999999999998E-2</c:v>
                </c:pt>
                <c:pt idx="7">
                  <c:v>0.05</c:v>
                </c:pt>
                <c:pt idx="8">
                  <c:v>4.7500000000000001E-2</c:v>
                </c:pt>
                <c:pt idx="9">
                  <c:v>4.7500000000000001E-2</c:v>
                </c:pt>
                <c:pt idx="10">
                  <c:v>4.7500000000000001E-2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F6-458B-9F7D-B9F7F677AABE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36639056"/>
        <c:axId val="1536641456"/>
      </c:lineChart>
      <c:catAx>
        <c:axId val="15366390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  <c:crossAx val="1536641456"/>
        <c:crosses val="autoZero"/>
        <c:auto val="1"/>
        <c:lblAlgn val="ctr"/>
        <c:lblOffset val="100"/>
        <c:noMultiLvlLbl val="0"/>
      </c:catAx>
      <c:valAx>
        <c:axId val="153664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  <c:crossAx val="1536639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175">
      <a:solidFill>
        <a:srgbClr val="C00000"/>
      </a:solidFill>
    </a:ln>
    <a:effectLst/>
  </c:spPr>
  <c:txPr>
    <a:bodyPr/>
    <a:lstStyle/>
    <a:p>
      <a:pPr>
        <a:defRPr sz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r>
              <a:rPr lang="en-US"/>
              <a:t>Indeks Keyakinan Konsumen BI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Sheet1!$E$63</c:f>
              <c:strCache>
                <c:ptCount val="1"/>
                <c:pt idx="0">
                  <c:v>Rate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Sheet1!$D$64:$D$74</c:f>
              <c:strCache>
                <c:ptCount val="11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Sheet1!$E$64:$E$74</c:f>
              <c:numCache>
                <c:formatCode>General</c:formatCode>
                <c:ptCount val="11"/>
                <c:pt idx="0">
                  <c:v>127.2</c:v>
                </c:pt>
                <c:pt idx="1">
                  <c:v>126.4</c:v>
                </c:pt>
                <c:pt idx="2">
                  <c:v>121.1</c:v>
                </c:pt>
                <c:pt idx="3">
                  <c:v>121.7</c:v>
                </c:pt>
                <c:pt idx="4">
                  <c:v>117.5</c:v>
                </c:pt>
                <c:pt idx="5">
                  <c:v>117.8</c:v>
                </c:pt>
                <c:pt idx="6">
                  <c:v>118.1</c:v>
                </c:pt>
                <c:pt idx="7">
                  <c:v>117.2</c:v>
                </c:pt>
                <c:pt idx="8">
                  <c:v>115</c:v>
                </c:pt>
                <c:pt idx="9">
                  <c:v>121.1</c:v>
                </c:pt>
                <c:pt idx="10">
                  <c:v>124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94-4DED-8587-158AC6D0D39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35366128"/>
        <c:axId val="1735358448"/>
      </c:lineChart>
      <c:catAx>
        <c:axId val="17353661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  <c:crossAx val="1735358448"/>
        <c:crosses val="autoZero"/>
        <c:auto val="1"/>
        <c:lblAlgn val="ctr"/>
        <c:lblOffset val="100"/>
        <c:noMultiLvlLbl val="0"/>
      </c:catAx>
      <c:valAx>
        <c:axId val="17353584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35366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C00000"/>
      </a:solidFill>
    </a:ln>
    <a:effectLst/>
  </c:spPr>
  <c:txPr>
    <a:bodyPr/>
    <a:lstStyle/>
    <a:p>
      <a:pPr>
        <a:defRPr sz="11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Surplus Neraca Perdagangan Indonesia</a:t>
            </a:r>
          </a:p>
          <a:p>
            <a:pPr>
              <a:defRPr/>
            </a:pPr>
            <a:r>
              <a:rPr lang="en-US"/>
              <a:t>dalam miliar US dollar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Sheet1!$D$110:$D$119</c:f>
              <c:strCache>
                <c:ptCount val="10"/>
                <c:pt idx="0">
                  <c:v>Januari</c:v>
                </c:pt>
                <c:pt idx="1">
                  <c:v>Februari</c:v>
                </c:pt>
                <c:pt idx="2">
                  <c:v>Maret</c:v>
                </c:pt>
                <c:pt idx="3">
                  <c:v>April</c:v>
                </c:pt>
                <c:pt idx="4">
                  <c:v>Mei</c:v>
                </c:pt>
                <c:pt idx="5">
                  <c:v>Juni</c:v>
                </c:pt>
                <c:pt idx="6">
                  <c:v>Juli</c:v>
                </c:pt>
                <c:pt idx="7">
                  <c:v>Agustus</c:v>
                </c:pt>
                <c:pt idx="8">
                  <c:v>September</c:v>
                </c:pt>
                <c:pt idx="9">
                  <c:v>Oktober</c:v>
                </c:pt>
              </c:strCache>
            </c:strRef>
          </c:cat>
          <c:val>
            <c:numRef>
              <c:f>Sheet1!$E$110:$E$119</c:f>
              <c:numCache>
                <c:formatCode>General</c:formatCode>
                <c:ptCount val="10"/>
                <c:pt idx="0">
                  <c:v>3.49</c:v>
                </c:pt>
                <c:pt idx="1">
                  <c:v>3.1</c:v>
                </c:pt>
                <c:pt idx="2">
                  <c:v>4.33</c:v>
                </c:pt>
                <c:pt idx="3">
                  <c:v>0.158</c:v>
                </c:pt>
                <c:pt idx="4">
                  <c:v>4.3</c:v>
                </c:pt>
                <c:pt idx="5">
                  <c:v>4.1100000000000003</c:v>
                </c:pt>
                <c:pt idx="6">
                  <c:v>4.17</c:v>
                </c:pt>
                <c:pt idx="7">
                  <c:v>5.49</c:v>
                </c:pt>
                <c:pt idx="8">
                  <c:v>4.34</c:v>
                </c:pt>
                <c:pt idx="9">
                  <c:v>2.39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25-4BEB-AE7C-31E2FB92244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87745664"/>
        <c:axId val="687746624"/>
      </c:barChart>
      <c:catAx>
        <c:axId val="68774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7746624"/>
        <c:crosses val="autoZero"/>
        <c:auto val="1"/>
        <c:lblAlgn val="ctr"/>
        <c:lblOffset val="100"/>
        <c:noMultiLvlLbl val="0"/>
      </c:catAx>
      <c:valAx>
        <c:axId val="6877466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87745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3175" cap="flat" cmpd="sng" algn="ctr">
      <a:solidFill>
        <a:srgbClr val="C00000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Penjualan Motor di Indonesia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Sheet1!$D$85:$D$95</c:f>
              <c:strCache>
                <c:ptCount val="11"/>
                <c:pt idx="0">
                  <c:v>Januari</c:v>
                </c:pt>
                <c:pt idx="1">
                  <c:v>Februari</c:v>
                </c:pt>
                <c:pt idx="2">
                  <c:v>Maret</c:v>
                </c:pt>
                <c:pt idx="3">
                  <c:v>April</c:v>
                </c:pt>
                <c:pt idx="4">
                  <c:v>Mei</c:v>
                </c:pt>
                <c:pt idx="5">
                  <c:v>Juni</c:v>
                </c:pt>
                <c:pt idx="6">
                  <c:v>Juli</c:v>
                </c:pt>
                <c:pt idx="7">
                  <c:v>Agustus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</c:strCache>
            </c:strRef>
          </c:cat>
          <c:val>
            <c:numRef>
              <c:f>Sheet1!$E$85:$E$95</c:f>
              <c:numCache>
                <c:formatCode>#,##0</c:formatCode>
                <c:ptCount val="11"/>
                <c:pt idx="0">
                  <c:v>560301</c:v>
                </c:pt>
                <c:pt idx="1">
                  <c:v>581277</c:v>
                </c:pt>
                <c:pt idx="2">
                  <c:v>541684</c:v>
                </c:pt>
                <c:pt idx="3">
                  <c:v>406691</c:v>
                </c:pt>
                <c:pt idx="4">
                  <c:v>505350</c:v>
                </c:pt>
                <c:pt idx="5">
                  <c:v>509326</c:v>
                </c:pt>
                <c:pt idx="6">
                  <c:v>587048</c:v>
                </c:pt>
                <c:pt idx="7">
                  <c:v>578041</c:v>
                </c:pt>
                <c:pt idx="8">
                  <c:v>567173</c:v>
                </c:pt>
                <c:pt idx="9">
                  <c:v>590362</c:v>
                </c:pt>
                <c:pt idx="10">
                  <c:v>523591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4B-40C4-9178-B42B1AEABE5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35929264"/>
        <c:axId val="1735947984"/>
      </c:barChart>
      <c:catAx>
        <c:axId val="173592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947984"/>
        <c:crosses val="autoZero"/>
        <c:auto val="1"/>
        <c:lblAlgn val="ctr"/>
        <c:lblOffset val="100"/>
        <c:noMultiLvlLbl val="0"/>
      </c:catAx>
      <c:valAx>
        <c:axId val="17359479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735929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3175" cap="flat" cmpd="sng" algn="ctr">
      <a:solidFill>
        <a:srgbClr val="C00000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Top 5 </a:t>
            </a:r>
            <a:r>
              <a:rPr lang="en-US" dirty="0" err="1"/>
              <a:t>Topik</a:t>
            </a:r>
            <a:r>
              <a:rPr lang="en-US" dirty="0"/>
              <a:t> </a:t>
            </a:r>
            <a:r>
              <a:rPr lang="en-US" dirty="0" err="1"/>
              <a:t>Berita</a:t>
            </a:r>
            <a:r>
              <a:rPr lang="en-US" dirty="0"/>
              <a:t> Outlook Ekonomi 2026 </a:t>
            </a:r>
          </a:p>
          <a:p>
            <a:pPr>
              <a:defRPr/>
            </a:pPr>
            <a:r>
              <a:rPr lang="en-US" dirty="0"/>
              <a:t>n: 3252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Pivot!$E$2:$E$6</c:f>
              <c:strCache>
                <c:ptCount val="5"/>
                <c:pt idx="0">
                  <c:v>Fiskal &amp; APBN </c:v>
                </c:pt>
                <c:pt idx="1">
                  <c:v>Inflasi &amp; Daya Beli</c:v>
                </c:pt>
                <c:pt idx="2">
                  <c:v>Pertumbuhan Ekonomi</c:v>
                </c:pt>
                <c:pt idx="3">
                  <c:v>Moneter &amp; Nilai Tukar </c:v>
                </c:pt>
                <c:pt idx="4">
                  <c:v>PMDN/PMA</c:v>
                </c:pt>
              </c:strCache>
            </c:strRef>
          </c:cat>
          <c:val>
            <c:numRef>
              <c:f>Pivot!$F$2:$F$6</c:f>
              <c:numCache>
                <c:formatCode>General</c:formatCode>
                <c:ptCount val="5"/>
                <c:pt idx="0">
                  <c:v>914</c:v>
                </c:pt>
                <c:pt idx="1">
                  <c:v>823</c:v>
                </c:pt>
                <c:pt idx="2">
                  <c:v>682</c:v>
                </c:pt>
                <c:pt idx="3">
                  <c:v>490</c:v>
                </c:pt>
                <c:pt idx="4">
                  <c:v>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2A-4243-900A-0D7FA6D223A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27606224"/>
        <c:axId val="427620624"/>
      </c:barChart>
      <c:catAx>
        <c:axId val="42760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620624"/>
        <c:crosses val="autoZero"/>
        <c:auto val="1"/>
        <c:lblAlgn val="ctr"/>
        <c:lblOffset val="100"/>
        <c:noMultiLvlLbl val="0"/>
      </c:catAx>
      <c:valAx>
        <c:axId val="42762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606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>
      <a:noFill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r>
              <a:rPr lang="en-US"/>
              <a:t>Tone Framing Media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BB0-4B4A-81D5-38E6C1A84C7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BB0-4B4A-81D5-38E6C1A84C77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BB0-4B4A-81D5-38E6C1A84C7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Pivot!$E$20:$E$22</c:f>
              <c:strCache>
                <c:ptCount val="3"/>
                <c:pt idx="0">
                  <c:v>Optimis</c:v>
                </c:pt>
                <c:pt idx="1">
                  <c:v>Pesimis</c:v>
                </c:pt>
                <c:pt idx="2">
                  <c:v>Alarmis</c:v>
                </c:pt>
              </c:strCache>
            </c:strRef>
          </c:cat>
          <c:val>
            <c:numRef>
              <c:f>Pivot!$F$20:$F$22</c:f>
              <c:numCache>
                <c:formatCode>General</c:formatCode>
                <c:ptCount val="3"/>
                <c:pt idx="0">
                  <c:v>2432</c:v>
                </c:pt>
                <c:pt idx="1">
                  <c:v>733</c:v>
                </c:pt>
                <c:pt idx="2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BB0-4B4A-81D5-38E6C1A84C7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60" b="0" i="0" u="none" strike="noStrike" kern="12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r>
              <a:rPr lang="en-US"/>
              <a:t>Klaster Aktor Pembentuk Narasi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60" b="0" i="0" u="none" strike="noStrike" kern="1200" spc="0" baseline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Pivot!$G$35</c:f>
              <c:strCache>
                <c:ptCount val="1"/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Pivot!$E$36:$E$40</c:f>
              <c:strCache>
                <c:ptCount val="5"/>
                <c:pt idx="0">
                  <c:v>Pemerintah</c:v>
                </c:pt>
                <c:pt idx="1">
                  <c:v>Lembaga Internasional</c:v>
                </c:pt>
                <c:pt idx="2">
                  <c:v>Dunia Usaha</c:v>
                </c:pt>
                <c:pt idx="3">
                  <c:v>Perbankan</c:v>
                </c:pt>
                <c:pt idx="4">
                  <c:v>Analis Independen</c:v>
                </c:pt>
              </c:strCache>
            </c:strRef>
          </c:cat>
          <c:val>
            <c:numRef>
              <c:f>Pivot!$G$36:$G$40</c:f>
              <c:numCache>
                <c:formatCode>0.00%</c:formatCode>
                <c:ptCount val="5"/>
                <c:pt idx="0">
                  <c:v>0.71975601491019991</c:v>
                </c:pt>
                <c:pt idx="1">
                  <c:v>9.7594035920027106E-2</c:v>
                </c:pt>
                <c:pt idx="2">
                  <c:v>7.9972890545577768E-2</c:v>
                </c:pt>
                <c:pt idx="3">
                  <c:v>6.7773636055574377E-2</c:v>
                </c:pt>
                <c:pt idx="4">
                  <c:v>3.4903422568620807E-2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5C-4B4D-BFEC-33AC0EB7145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469277727"/>
        <c:axId val="1469291167"/>
      </c:barChart>
      <c:catAx>
        <c:axId val="146927772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  <c:crossAx val="1469291167"/>
        <c:crosses val="autoZero"/>
        <c:auto val="1"/>
        <c:lblAlgn val="ctr"/>
        <c:lblOffset val="100"/>
        <c:noMultiLvlLbl val="0"/>
      </c:catAx>
      <c:valAx>
        <c:axId val="1469291167"/>
        <c:scaling>
          <c:orientation val="minMax"/>
        </c:scaling>
        <c:delete val="1"/>
        <c:axPos val="t"/>
        <c:numFmt formatCode="0.00%" sourceLinked="1"/>
        <c:majorTickMark val="none"/>
        <c:minorTickMark val="none"/>
        <c:tickLblPos val="nextTo"/>
        <c:crossAx val="1469277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r>
              <a:rPr lang="en-US"/>
              <a:t>Top 10 Media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Pivot!$F$51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Pivot!$E$52:$E$61</c:f>
              <c:strCache>
                <c:ptCount val="10"/>
                <c:pt idx="0">
                  <c:v>kontan.co.id</c:v>
                </c:pt>
                <c:pt idx="1">
                  <c:v>bisnis.com</c:v>
                </c:pt>
                <c:pt idx="2">
                  <c:v>kompas.com</c:v>
                </c:pt>
                <c:pt idx="3">
                  <c:v>cnbcindonesia.com</c:v>
                </c:pt>
                <c:pt idx="4">
                  <c:v>detik.com</c:v>
                </c:pt>
                <c:pt idx="5">
                  <c:v>liputan6.com</c:v>
                </c:pt>
                <c:pt idx="6">
                  <c:v>investor.id</c:v>
                </c:pt>
                <c:pt idx="7">
                  <c:v>bloombergtechnoz.com</c:v>
                </c:pt>
                <c:pt idx="8">
                  <c:v>kumparan.com</c:v>
                </c:pt>
                <c:pt idx="9">
                  <c:v>wartaekonomi.co.id</c:v>
                </c:pt>
              </c:strCache>
            </c:strRef>
          </c:cat>
          <c:val>
            <c:numRef>
              <c:f>Pivot!$F$52:$F$61</c:f>
              <c:numCache>
                <c:formatCode>General</c:formatCode>
                <c:ptCount val="10"/>
                <c:pt idx="0">
                  <c:v>316</c:v>
                </c:pt>
                <c:pt idx="1">
                  <c:v>275</c:v>
                </c:pt>
                <c:pt idx="2">
                  <c:v>185</c:v>
                </c:pt>
                <c:pt idx="3">
                  <c:v>183</c:v>
                </c:pt>
                <c:pt idx="4">
                  <c:v>171</c:v>
                </c:pt>
                <c:pt idx="5">
                  <c:v>138</c:v>
                </c:pt>
                <c:pt idx="6">
                  <c:v>135</c:v>
                </c:pt>
                <c:pt idx="7">
                  <c:v>129</c:v>
                </c:pt>
                <c:pt idx="8">
                  <c:v>88</c:v>
                </c:pt>
                <c:pt idx="9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CE-4263-9A86-25B217E499D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1323439"/>
        <c:axId val="21319119"/>
      </c:barChart>
      <c:catAx>
        <c:axId val="21323439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  <c:crossAx val="21319119"/>
        <c:crosses val="autoZero"/>
        <c:auto val="1"/>
        <c:lblAlgn val="ctr"/>
        <c:lblOffset val="100"/>
        <c:noMultiLvlLbl val="0"/>
      </c:catAx>
      <c:valAx>
        <c:axId val="21319119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13234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r>
              <a:rPr lang="en-US"/>
              <a:t>Top 10 Media Cetak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Pivot!$E$65:$E$73</c:f>
              <c:strCache>
                <c:ptCount val="9"/>
                <c:pt idx="0">
                  <c:v>Investor Daily</c:v>
                </c:pt>
                <c:pt idx="1">
                  <c:v>Bisnis Indonesia</c:v>
                </c:pt>
                <c:pt idx="2">
                  <c:v>Kontan</c:v>
                </c:pt>
                <c:pt idx="3">
                  <c:v>Ekonomi Neraca</c:v>
                </c:pt>
                <c:pt idx="4">
                  <c:v>Rakyat Merdeka</c:v>
                </c:pt>
                <c:pt idx="5">
                  <c:v>Kompas</c:v>
                </c:pt>
                <c:pt idx="6">
                  <c:v>Media Indonesia</c:v>
                </c:pt>
                <c:pt idx="7">
                  <c:v>Jawa Pos</c:v>
                </c:pt>
                <c:pt idx="8">
                  <c:v>Info Bank</c:v>
                </c:pt>
              </c:strCache>
            </c:strRef>
          </c:cat>
          <c:val>
            <c:numRef>
              <c:f>Pivot!$F$65:$F$73</c:f>
              <c:numCache>
                <c:formatCode>General</c:formatCode>
                <c:ptCount val="9"/>
                <c:pt idx="0">
                  <c:v>79</c:v>
                </c:pt>
                <c:pt idx="1">
                  <c:v>73</c:v>
                </c:pt>
                <c:pt idx="2">
                  <c:v>67</c:v>
                </c:pt>
                <c:pt idx="3">
                  <c:v>47</c:v>
                </c:pt>
                <c:pt idx="4">
                  <c:v>41</c:v>
                </c:pt>
                <c:pt idx="5">
                  <c:v>28</c:v>
                </c:pt>
                <c:pt idx="6">
                  <c:v>20</c:v>
                </c:pt>
                <c:pt idx="7">
                  <c:v>19</c:v>
                </c:pt>
                <c:pt idx="8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34-43AE-9844-FD1F95430E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323439"/>
        <c:axId val="21319119"/>
      </c:barChart>
      <c:catAx>
        <c:axId val="21323439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  <c:crossAx val="21319119"/>
        <c:crosses val="autoZero"/>
        <c:auto val="1"/>
        <c:lblAlgn val="ctr"/>
        <c:lblOffset val="100"/>
        <c:noMultiLvlLbl val="0"/>
      </c:catAx>
      <c:valAx>
        <c:axId val="21319119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13234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E3E31-A800-0B89-BC93-09664ECF0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29B9EF-ABFF-7ED3-F32A-CCB73CA0DF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9C3A3-FC7E-8E6C-6037-17484F953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779A-3CB2-4DAB-9820-A9374969EDB2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E44B4-1B48-E987-3319-228A8B917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EE1337-83FC-7987-D4B7-C2A15FB5B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61E05-CD7D-44D2-A588-D30A275C2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279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64102-B06B-D2DB-BD70-39D3BAC35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85881-41B7-91FC-89C9-441A335FFB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A0052-8E45-05EB-A9C7-19498D041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779A-3CB2-4DAB-9820-A9374969EDB2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06BE7-DAB4-183E-AC94-FDCE7D18B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E15E56-C2F8-CFAD-878D-B44266337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61E05-CD7D-44D2-A588-D30A275C2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78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A5B91-A0FD-0B3F-27BC-777AFD35E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475A16-2824-8785-BF2E-2E599B3DB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539716-55E7-4717-4AC8-CEDED80AD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779A-3CB2-4DAB-9820-A9374969EDB2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BE570-FDFD-3DE1-7837-4116FB68E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A137C-6D03-D2BB-B3B3-75D06017F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61E05-CD7D-44D2-A588-D30A275C2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963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9F3A5-006F-18E9-0C9E-BD0886936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FD38D-647F-E6A4-66D6-966B5F21FD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DD510A-4666-760B-CDA3-796B60AD32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7492B0-C4A8-93A7-FB6A-0B91022DD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779A-3CB2-4DAB-9820-A9374969EDB2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D9EEDE-B6D0-CE6E-4267-36D4F4A4A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B359F-8D26-DE2D-7F61-3F622FB71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61E05-CD7D-44D2-A588-D30A275C2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257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F3BE5-DA5F-CD4F-9AE5-841C09580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37363B-9CC5-C03F-2F6E-114138DF2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D19A87-3985-FF7C-A11A-9E1BCAC1F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A5112D-ACE7-CA31-04BD-BAC61535AF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B2417B-4FD2-C52C-B96D-D64D561D95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C61495-4241-7041-1A98-72EA7D202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779A-3CB2-4DAB-9820-A9374969EDB2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9CFDA3-2C50-953A-2EB9-59238272F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A2E5D4-DB5D-88C5-0FE2-B2F734B2A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61E05-CD7D-44D2-A588-D30A275C2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179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C5C37-9AD1-D9EE-D54D-FF1CEE53F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58F281-4C7F-AFE1-1073-FB9397E16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779A-3CB2-4DAB-9820-A9374969EDB2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39C8B3-3237-BF3C-8489-9A1931AA2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BAD3AC-7B62-3018-0B3C-8BE347FFE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61E05-CD7D-44D2-A588-D30A275C2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75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2F23D8-AE32-96FC-A1A0-CF29B1C9F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779A-3CB2-4DAB-9820-A9374969EDB2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9EF6A1-9BC6-86D9-D134-BCCFD519E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4D0A54-A591-265F-E84C-F333BFCE3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61E05-CD7D-44D2-A588-D30A275C2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645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E8622-9D53-A98D-D2B3-725690BFE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BD09E-9A26-BB5A-34E1-2D003AF00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BD001-305F-D70F-17FB-AA1A408C5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6D667-40FE-876C-1853-A7502A3A9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779A-3CB2-4DAB-9820-A9374969EDB2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A50EE0-868D-7BAA-32FD-02633E489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D2BC63-6991-08AC-A92B-B94818C6A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61E05-CD7D-44D2-A588-D30A275C2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275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3FA77-FEED-275B-8533-A8C8607A5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130596-5E35-1C2F-781C-A34324A2DA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F4A4B-36B0-C17F-68AF-24CF63DF9E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1B4E0D-F7BC-8245-1CA1-649E1CC3E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779A-3CB2-4DAB-9820-A9374969EDB2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18774F-1672-B702-E7D7-80FBE5B95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92ABC4-8AFA-EB5B-5BD6-45B9C75E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61E05-CD7D-44D2-A588-D30A275C2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901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7B303-5C24-860E-6672-E0C861225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3F1201-DA04-6725-0805-A8098B6E1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8A9CB-6776-AC97-E2ED-269F68768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779A-3CB2-4DAB-9820-A9374969EDB2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BD0CD-0B2E-DD50-94B8-5FD56159F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B175B-A8BF-085C-406A-9225C9147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61E05-CD7D-44D2-A588-D30A275C2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460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F67C88-4B17-99FE-DC6D-6D59B9C489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CBE307-F319-3932-8A03-F0F5DCCC61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62BA8-3050-E70E-8777-CA478AD75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779A-3CB2-4DAB-9820-A9374969EDB2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8071B-9772-1B20-C8DE-099728C13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DCF60-E940-E9C5-15C7-8552972F0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61E05-CD7D-44D2-A588-D30A275C2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274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C16436-49F6-88AC-CDA9-856431D03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E8FB53-8DCA-FB87-6DEB-269FE0930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FF793-1A79-EA4B-204D-B6404F6EF1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9779A-3CB2-4DAB-9820-A9374969EDB2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83CFB-E696-55AA-9ABE-D02EB4C2FC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15953-7BB8-0FAD-759F-FA4194C9FB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61E05-CD7D-44D2-A588-D30A275C2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94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sv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openxmlformats.org/officeDocument/2006/relationships/image" Target="../media/image4.sv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0.svg"/><Relationship Id="rId5" Type="http://schemas.openxmlformats.org/officeDocument/2006/relationships/image" Target="../media/image4.svg"/><Relationship Id="rId10" Type="http://schemas.openxmlformats.org/officeDocument/2006/relationships/image" Target="../media/image19.png"/><Relationship Id="rId4" Type="http://schemas.openxmlformats.org/officeDocument/2006/relationships/image" Target="../media/image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hyperlink" Target="https://www.worldometers.info/gdp/indonesia-gdp/" TargetMode="External"/><Relationship Id="rId18" Type="http://schemas.openxmlformats.org/officeDocument/2006/relationships/hyperlink" Target="https://www.worldometers.info/gdp/timor-leste-gdp/" TargetMode="External"/><Relationship Id="rId3" Type="http://schemas.openxmlformats.org/officeDocument/2006/relationships/image" Target="../media/image2.svg"/><Relationship Id="rId21" Type="http://schemas.openxmlformats.org/officeDocument/2006/relationships/image" Target="../media/image25.svg"/><Relationship Id="rId7" Type="http://schemas.openxmlformats.org/officeDocument/2006/relationships/image" Target="../media/image6.svg"/><Relationship Id="rId12" Type="http://schemas.openxmlformats.org/officeDocument/2006/relationships/hyperlink" Target="https://www.worldometers.info/gdp/thailand-gdp/" TargetMode="External"/><Relationship Id="rId17" Type="http://schemas.openxmlformats.org/officeDocument/2006/relationships/hyperlink" Target="https://www.worldometers.info/gdp/laos-gdp/" TargetMode="External"/><Relationship Id="rId2" Type="http://schemas.openxmlformats.org/officeDocument/2006/relationships/image" Target="../media/image1.png"/><Relationship Id="rId16" Type="http://schemas.openxmlformats.org/officeDocument/2006/relationships/hyperlink" Target="https://www.worldometers.info/gdp/cambodia-gdp/" TargetMode="External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www.worldometers.info/gdp/malaysia-gdp/" TargetMode="External"/><Relationship Id="rId24" Type="http://schemas.openxmlformats.org/officeDocument/2006/relationships/image" Target="../media/image28.png"/><Relationship Id="rId5" Type="http://schemas.openxmlformats.org/officeDocument/2006/relationships/image" Target="../media/image4.svg"/><Relationship Id="rId15" Type="http://schemas.openxmlformats.org/officeDocument/2006/relationships/hyperlink" Target="https://www.worldometers.info/gdp/philippines-gdp/" TargetMode="External"/><Relationship Id="rId23" Type="http://schemas.openxmlformats.org/officeDocument/2006/relationships/image" Target="../media/image27.svg"/><Relationship Id="rId10" Type="http://schemas.openxmlformats.org/officeDocument/2006/relationships/hyperlink" Target="https://www.worldometers.info/gdp/brunei-darussalam-gdp/" TargetMode="External"/><Relationship Id="rId19" Type="http://schemas.openxmlformats.org/officeDocument/2006/relationships/hyperlink" Target="https://www.worldometers.info/gdp/myanmar-gdp/" TargetMode="External"/><Relationship Id="rId4" Type="http://schemas.openxmlformats.org/officeDocument/2006/relationships/image" Target="../media/image3.png"/><Relationship Id="rId9" Type="http://schemas.openxmlformats.org/officeDocument/2006/relationships/hyperlink" Target="https://www.worldometers.info/gdp/singapore-gdp/" TargetMode="External"/><Relationship Id="rId14" Type="http://schemas.openxmlformats.org/officeDocument/2006/relationships/hyperlink" Target="https://www.worldometers.info/gdp/vietnam-gdp/" TargetMode="External"/><Relationship Id="rId22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29.png"/><Relationship Id="rId4" Type="http://schemas.openxmlformats.org/officeDocument/2006/relationships/image" Target="../media/image3.png"/><Relationship Id="rId9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31.png"/><Relationship Id="rId4" Type="http://schemas.openxmlformats.org/officeDocument/2006/relationships/image" Target="../media/image3.png"/><Relationship Id="rId9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6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4.png"/><Relationship Id="rId5" Type="http://schemas.openxmlformats.org/officeDocument/2006/relationships/image" Target="../media/image4.sv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3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39.png"/><Relationship Id="rId4" Type="http://schemas.openxmlformats.org/officeDocument/2006/relationships/image" Target="../media/image3.png"/><Relationship Id="rId9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40.png"/><Relationship Id="rId4" Type="http://schemas.openxmlformats.org/officeDocument/2006/relationships/image" Target="../media/image3.png"/><Relationship Id="rId9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43.png"/><Relationship Id="rId5" Type="http://schemas.openxmlformats.org/officeDocument/2006/relationships/image" Target="../media/image3.png"/><Relationship Id="rId10" Type="http://schemas.openxmlformats.org/officeDocument/2006/relationships/image" Target="../media/image42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46.jpeg"/><Relationship Id="rId5" Type="http://schemas.openxmlformats.org/officeDocument/2006/relationships/image" Target="../media/image4.svg"/><Relationship Id="rId10" Type="http://schemas.openxmlformats.org/officeDocument/2006/relationships/image" Target="../media/image45.png"/><Relationship Id="rId4" Type="http://schemas.openxmlformats.org/officeDocument/2006/relationships/image" Target="../media/image3.png"/><Relationship Id="rId9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4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48.png"/><Relationship Id="rId5" Type="http://schemas.openxmlformats.org/officeDocument/2006/relationships/image" Target="../media/image4.svg"/><Relationship Id="rId10" Type="http://schemas.openxmlformats.org/officeDocument/2006/relationships/image" Target="../media/image47.jpeg"/><Relationship Id="rId4" Type="http://schemas.openxmlformats.org/officeDocument/2006/relationships/image" Target="../media/image3.png"/><Relationship Id="rId9" Type="http://schemas.openxmlformats.org/officeDocument/2006/relationships/chart" Target="../charts/chart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openxmlformats.org/officeDocument/2006/relationships/image" Target="../media/image4.svg"/><Relationship Id="rId10" Type="http://schemas.openxmlformats.org/officeDocument/2006/relationships/image" Target="../media/image50.png"/><Relationship Id="rId4" Type="http://schemas.openxmlformats.org/officeDocument/2006/relationships/image" Target="../media/image3.png"/><Relationship Id="rId9" Type="http://schemas.openxmlformats.org/officeDocument/2006/relationships/chart" Target="../charts/chart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chart" Target="../charts/chart11.xml"/><Relationship Id="rId4" Type="http://schemas.openxmlformats.org/officeDocument/2006/relationships/image" Target="../media/image3.png"/><Relationship Id="rId9" Type="http://schemas.openxmlformats.org/officeDocument/2006/relationships/chart" Target="../charts/chart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52.svg"/><Relationship Id="rId4" Type="http://schemas.openxmlformats.org/officeDocument/2006/relationships/image" Target="../media/image3.png"/><Relationship Id="rId9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98B4ED9-1776-A92B-F19F-5E1AF9A545A2}"/>
              </a:ext>
            </a:extLst>
          </p:cNvPr>
          <p:cNvSpPr txBox="1"/>
          <p:nvPr/>
        </p:nvSpPr>
        <p:spPr>
          <a:xfrm>
            <a:off x="6076712" y="3551210"/>
            <a:ext cx="6099858" cy="2571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0" b="1" dirty="0">
                <a:solidFill>
                  <a:srgbClr val="FFC5C5"/>
                </a:solidFill>
                <a:latin typeface="Roboto Slab" pitchFamily="2" charset="0"/>
                <a:ea typeface="Roboto Slab" pitchFamily="2" charset="0"/>
              </a:rPr>
              <a:t>2026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6F2175E-57E7-0E4E-7D37-0723EC578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0" y="342900"/>
            <a:ext cx="2372745" cy="5607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35E587-C0C6-8CB0-27BB-A85747FB7570}"/>
              </a:ext>
            </a:extLst>
          </p:cNvPr>
          <p:cNvSpPr txBox="1"/>
          <p:nvPr/>
        </p:nvSpPr>
        <p:spPr>
          <a:xfrm>
            <a:off x="277513" y="6347153"/>
            <a:ext cx="1460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Jangkara.id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8803A2-A1A8-48D2-6281-81F4231B6691}"/>
              </a:ext>
            </a:extLst>
          </p:cNvPr>
          <p:cNvSpPr txBox="1"/>
          <p:nvPr/>
        </p:nvSpPr>
        <p:spPr>
          <a:xfrm>
            <a:off x="7896448" y="6299631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Jakarta: (021) 227 68255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C09FD8-4F7B-6B2F-7446-774E6C9B5403}"/>
              </a:ext>
            </a:extLst>
          </p:cNvPr>
          <p:cNvSpPr txBox="1"/>
          <p:nvPr/>
        </p:nvSpPr>
        <p:spPr>
          <a:xfrm>
            <a:off x="10044224" y="6299631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Yogyakarta: (0274) 433 3958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D00EC6-61F8-B8EA-3FA3-D070EED19095}"/>
              </a:ext>
            </a:extLst>
          </p:cNvPr>
          <p:cNvSpPr txBox="1"/>
          <p:nvPr/>
        </p:nvSpPr>
        <p:spPr>
          <a:xfrm>
            <a:off x="1561564" y="6350183"/>
            <a:ext cx="1997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infogram@infogram.id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690121-5F4B-AF1B-508E-83BFB2A4812E}"/>
              </a:ext>
            </a:extLst>
          </p:cNvPr>
          <p:cNvSpPr txBox="1"/>
          <p:nvPr/>
        </p:nvSpPr>
        <p:spPr>
          <a:xfrm>
            <a:off x="299975" y="2202695"/>
            <a:ext cx="9663224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9600" i="1" dirty="0">
                <a:solidFill>
                  <a:srgbClr val="C00000"/>
                </a:solidFill>
                <a:latin typeface="Plantin MT Pro" panose="02020503050405020304" pitchFamily="18" charset="0"/>
              </a:rPr>
              <a:t>Indonesia Economy Outlook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176D57D-6977-DB6C-6AF8-82BB2A424B43}"/>
              </a:ext>
            </a:extLst>
          </p:cNvPr>
          <p:cNvGrpSpPr/>
          <p:nvPr/>
        </p:nvGrpSpPr>
        <p:grpSpPr>
          <a:xfrm>
            <a:off x="9467850" y="275089"/>
            <a:ext cx="2123212" cy="852495"/>
            <a:chOff x="8993634" y="275089"/>
            <a:chExt cx="2597428" cy="1042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FB1A0288-10E5-39C6-90CA-7F18404B25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757813" y="275089"/>
              <a:ext cx="1042899" cy="104289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80BC0B64-FD17-59BE-DBF2-DC815834B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768102" y="391160"/>
              <a:ext cx="822960" cy="82296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6FB15EC7-9172-012C-FDEF-9B2DB14DF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93634" y="415290"/>
              <a:ext cx="767717" cy="7677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995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2E5D8-9CBA-239F-0826-C2396E49B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98C7ADF-3517-0E4D-8F23-177FFD88E0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1" y="342900"/>
            <a:ext cx="1457527" cy="344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F3571E-B0A1-5273-FB60-F5B684E78B77}"/>
              </a:ext>
            </a:extLst>
          </p:cNvPr>
          <p:cNvSpPr txBox="1"/>
          <p:nvPr/>
        </p:nvSpPr>
        <p:spPr>
          <a:xfrm>
            <a:off x="277513" y="6561161"/>
            <a:ext cx="1460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Jangkara.id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DC1738-F810-23D1-D08C-5472CB352B9B}"/>
              </a:ext>
            </a:extLst>
          </p:cNvPr>
          <p:cNvSpPr txBox="1"/>
          <p:nvPr/>
        </p:nvSpPr>
        <p:spPr>
          <a:xfrm>
            <a:off x="7896448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Jakarta: (021) 227 68255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58D1A2-8740-C341-C630-9A41BE1745E0}"/>
              </a:ext>
            </a:extLst>
          </p:cNvPr>
          <p:cNvSpPr txBox="1"/>
          <p:nvPr/>
        </p:nvSpPr>
        <p:spPr>
          <a:xfrm>
            <a:off x="10044224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Yogyakarta: (0274) 433 3958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13DCE4-EE61-3DAD-02F7-7569A5C54168}"/>
              </a:ext>
            </a:extLst>
          </p:cNvPr>
          <p:cNvSpPr txBox="1"/>
          <p:nvPr/>
        </p:nvSpPr>
        <p:spPr>
          <a:xfrm>
            <a:off x="1561564" y="6564191"/>
            <a:ext cx="1997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infogram@infogram.id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D9B22D-6F23-231F-27C4-04118C7704FA}"/>
              </a:ext>
            </a:extLst>
          </p:cNvPr>
          <p:cNvSpPr txBox="1"/>
          <p:nvPr/>
        </p:nvSpPr>
        <p:spPr>
          <a:xfrm>
            <a:off x="2796665" y="366952"/>
            <a:ext cx="3454902" cy="299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C00000"/>
                </a:solidFill>
                <a:latin typeface="Plantin MT Pro" panose="02020503050405020304" pitchFamily="18" charset="0"/>
              </a:rPr>
              <a:t>Indonesia Economy Outlook 	</a:t>
            </a:r>
            <a:r>
              <a:rPr lang="en-US" sz="1200" b="1" dirty="0">
                <a:solidFill>
                  <a:srgbClr val="C00000"/>
                </a:solidFill>
                <a:latin typeface="Roboto Slab" pitchFamily="2" charset="0"/>
                <a:ea typeface="Roboto Slab" pitchFamily="2" charset="0"/>
              </a:rPr>
              <a:t>2026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703DEB3-90B5-7389-EABC-6AC63197274A}"/>
              </a:ext>
            </a:extLst>
          </p:cNvPr>
          <p:cNvGrpSpPr/>
          <p:nvPr/>
        </p:nvGrpSpPr>
        <p:grpSpPr>
          <a:xfrm>
            <a:off x="10664606" y="275089"/>
            <a:ext cx="1146394" cy="460291"/>
            <a:chOff x="8993634" y="275089"/>
            <a:chExt cx="2597428" cy="1042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18474C1C-E73E-A1A6-F7CA-7892CE953D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757813" y="275089"/>
              <a:ext cx="1042899" cy="104289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5C71BB02-5706-027C-BCF4-694840E90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768102" y="391160"/>
              <a:ext cx="822960" cy="82296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B4899AEB-9428-15B6-EBF6-70054ACC1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93634" y="415290"/>
              <a:ext cx="767717" cy="76771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149F1E2-3510-4629-E650-6EB63E320256}"/>
              </a:ext>
            </a:extLst>
          </p:cNvPr>
          <p:cNvSpPr txBox="1">
            <a:spLocks/>
          </p:cNvSpPr>
          <p:nvPr/>
        </p:nvSpPr>
        <p:spPr>
          <a:xfrm>
            <a:off x="277513" y="1078433"/>
            <a:ext cx="7301948" cy="89714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i="1" dirty="0">
                <a:solidFill>
                  <a:srgbClr val="C00000"/>
                </a:solidFill>
                <a:latin typeface="Plantin MT Pro" panose="02020503050405020304" pitchFamily="18" charset="0"/>
                <a:ea typeface="Roboto" panose="02000000000000000000" pitchFamily="2" charset="0"/>
              </a:rPr>
              <a:t>Executive Summary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4B09E5-53CD-5327-9888-EBDDFBCA2211}"/>
              </a:ext>
            </a:extLst>
          </p:cNvPr>
          <p:cNvSpPr txBox="1"/>
          <p:nvPr/>
        </p:nvSpPr>
        <p:spPr>
          <a:xfrm>
            <a:off x="277513" y="2174073"/>
            <a:ext cx="19932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*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Ekonomi Indonesia pada Q3–2025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mencapai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FEA04E-0BF9-48B5-0BF9-F26A7CF425EB}"/>
              </a:ext>
            </a:extLst>
          </p:cNvPr>
          <p:cNvSpPr txBox="1"/>
          <p:nvPr/>
        </p:nvSpPr>
        <p:spPr>
          <a:xfrm>
            <a:off x="277513" y="2739144"/>
            <a:ext cx="1733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5,04% 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38C031-4B30-CD64-EA36-0459DB824523}"/>
              </a:ext>
            </a:extLst>
          </p:cNvPr>
          <p:cNvSpPr txBox="1"/>
          <p:nvPr/>
        </p:nvSpPr>
        <p:spPr>
          <a:xfrm>
            <a:off x="1577979" y="2628981"/>
            <a:ext cx="8669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i="1" dirty="0" err="1">
                <a:solidFill>
                  <a:srgbClr val="C00000"/>
                </a:solidFill>
                <a:latin typeface="Plantin MT Pro" panose="02020503050405020304" pitchFamily="18" charset="0"/>
                <a:ea typeface="Roboto" panose="02000000000000000000" pitchFamily="2" charset="0"/>
              </a:rPr>
              <a:t>yoy</a:t>
            </a:r>
            <a:endParaRPr lang="en-US" sz="2400" i="1" dirty="0">
              <a:solidFill>
                <a:srgbClr val="C00000"/>
              </a:solidFill>
              <a:latin typeface="Plantin MT Pro" panose="020205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E5538B-ACC9-0BCC-27C3-9F88FCCF48B9}"/>
              </a:ext>
            </a:extLst>
          </p:cNvPr>
          <p:cNvSpPr txBox="1"/>
          <p:nvPr/>
        </p:nvSpPr>
        <p:spPr>
          <a:xfrm>
            <a:off x="280238" y="3370467"/>
            <a:ext cx="20768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ditopang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konsumsi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rumah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tangga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yang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masih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menjadi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penyumbang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terbesar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PDB.</a:t>
            </a:r>
            <a:endParaRPr lang="en-US" sz="1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9BEE76-419A-0469-DE02-C3329A0524BC}"/>
              </a:ext>
            </a:extLst>
          </p:cNvPr>
          <p:cNvSpPr txBox="1"/>
          <p:nvPr/>
        </p:nvSpPr>
        <p:spPr>
          <a:xfrm>
            <a:off x="277645" y="4265577"/>
            <a:ext cx="18865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*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Inflasi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berada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di level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aman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142438-C0CD-1C0F-2855-0BFEF67A6B24}"/>
              </a:ext>
            </a:extLst>
          </p:cNvPr>
          <p:cNvSpPr txBox="1"/>
          <p:nvPr/>
        </p:nvSpPr>
        <p:spPr>
          <a:xfrm>
            <a:off x="277644" y="4678248"/>
            <a:ext cx="1733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2,65% 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7E1686D-4497-2B45-3B34-6CCC8DFB15F3}"/>
              </a:ext>
            </a:extLst>
          </p:cNvPr>
          <p:cNvSpPr txBox="1"/>
          <p:nvPr/>
        </p:nvSpPr>
        <p:spPr>
          <a:xfrm>
            <a:off x="1577979" y="4426748"/>
            <a:ext cx="8669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i="1" dirty="0" err="1">
                <a:solidFill>
                  <a:srgbClr val="C00000"/>
                </a:solidFill>
                <a:latin typeface="Plantin MT Pro" panose="02020503050405020304" pitchFamily="18" charset="0"/>
                <a:ea typeface="Roboto" panose="02000000000000000000" pitchFamily="2" charset="0"/>
              </a:rPr>
              <a:t>yoy</a:t>
            </a:r>
            <a:endParaRPr lang="en-US" sz="2400" i="1" dirty="0">
              <a:solidFill>
                <a:srgbClr val="C00000"/>
              </a:solidFill>
              <a:latin typeface="Plantin MT Pro" panose="020205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D0CAD11-B6CD-D906-CCF3-1E3FB5291D93}"/>
              </a:ext>
            </a:extLst>
          </p:cNvPr>
          <p:cNvSpPr txBox="1"/>
          <p:nvPr/>
        </p:nvSpPr>
        <p:spPr>
          <a:xfrm>
            <a:off x="294074" y="5530568"/>
            <a:ext cx="21510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tetapi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tekanan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harga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pangan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tetap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tinggi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meskipun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stok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komoditas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melimpah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E030637-46DF-C5CE-C808-9732CA45B203}"/>
              </a:ext>
            </a:extLst>
          </p:cNvPr>
          <p:cNvSpPr txBox="1"/>
          <p:nvPr/>
        </p:nvSpPr>
        <p:spPr>
          <a:xfrm>
            <a:off x="287730" y="5269839"/>
            <a:ext cx="155079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September 2025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96960A-5597-5CBD-2C70-DD5E5C2918D6}"/>
              </a:ext>
            </a:extLst>
          </p:cNvPr>
          <p:cNvSpPr txBox="1"/>
          <p:nvPr/>
        </p:nvSpPr>
        <p:spPr>
          <a:xfrm>
            <a:off x="2948096" y="2174073"/>
            <a:ext cx="23859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*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Kebijakan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moneter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longgar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yang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ditandai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dengan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penurunan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BI Rate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hingga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ke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85C716C-08F2-C3B0-FF4E-023F769C1D71}"/>
              </a:ext>
            </a:extLst>
          </p:cNvPr>
          <p:cNvSpPr txBox="1"/>
          <p:nvPr/>
        </p:nvSpPr>
        <p:spPr>
          <a:xfrm>
            <a:off x="2948096" y="2911864"/>
            <a:ext cx="1733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4,75% 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155D07B-304B-4CB9-2899-B7B2F2D09316}"/>
              </a:ext>
            </a:extLst>
          </p:cNvPr>
          <p:cNvSpPr txBox="1"/>
          <p:nvPr/>
        </p:nvSpPr>
        <p:spPr>
          <a:xfrm>
            <a:off x="4248562" y="2801701"/>
            <a:ext cx="8669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i="1" dirty="0" err="1">
                <a:solidFill>
                  <a:srgbClr val="C00000"/>
                </a:solidFill>
                <a:latin typeface="Plantin MT Pro" panose="02020503050405020304" pitchFamily="18" charset="0"/>
                <a:ea typeface="Roboto" panose="02000000000000000000" pitchFamily="2" charset="0"/>
              </a:rPr>
              <a:t>yoy</a:t>
            </a:r>
            <a:endParaRPr lang="en-US" sz="2400" i="1" dirty="0">
              <a:solidFill>
                <a:srgbClr val="C00000"/>
              </a:solidFill>
              <a:latin typeface="Plantin MT Pro" panose="020205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28F96A1-C92C-9300-6B2F-135E18A4ADFC}"/>
              </a:ext>
            </a:extLst>
          </p:cNvPr>
          <p:cNvSpPr txBox="1"/>
          <p:nvPr/>
        </p:nvSpPr>
        <p:spPr>
          <a:xfrm>
            <a:off x="2950821" y="3543187"/>
            <a:ext cx="20768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belum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efektif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mendorong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penyaluran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kredit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A3A6F87-7444-DF3D-E487-E49590C772B7}"/>
              </a:ext>
            </a:extLst>
          </p:cNvPr>
          <p:cNvSpPr txBox="1"/>
          <p:nvPr/>
        </p:nvSpPr>
        <p:spPr>
          <a:xfrm>
            <a:off x="2945370" y="4262128"/>
            <a:ext cx="275438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*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Dari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sisi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struktural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sektor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manufaktur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rapuh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: PMI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sempat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kontraksi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empat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bulan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akibat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PHK, dan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kontribusi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industri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pengolahan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terhadap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PDB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terus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menurun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dari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DB5E36C-0E48-3CD0-C37A-A9AD6B04B4F9}"/>
              </a:ext>
            </a:extLst>
          </p:cNvPr>
          <p:cNvSpPr txBox="1"/>
          <p:nvPr/>
        </p:nvSpPr>
        <p:spPr>
          <a:xfrm>
            <a:off x="2945371" y="5355519"/>
            <a:ext cx="17339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21% 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78AD441-DE66-22FF-B265-A88B0B7FB493}"/>
              </a:ext>
            </a:extLst>
          </p:cNvPr>
          <p:cNvSpPr txBox="1"/>
          <p:nvPr/>
        </p:nvSpPr>
        <p:spPr>
          <a:xfrm>
            <a:off x="2895838" y="5838859"/>
            <a:ext cx="866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C00000"/>
                </a:solidFill>
                <a:latin typeface="Plantin MT Pro" panose="02020503050405020304" pitchFamily="18" charset="0"/>
                <a:ea typeface="Roboto" panose="02000000000000000000" pitchFamily="2" charset="0"/>
              </a:rPr>
              <a:t>(2015)</a:t>
            </a:r>
            <a:endParaRPr lang="en-US" i="1" dirty="0">
              <a:solidFill>
                <a:srgbClr val="C00000"/>
              </a:solidFill>
              <a:latin typeface="Plantin MT Pro" panose="020205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4BFA56E-A663-46BB-81D6-1EFD0BDB7E4E}"/>
              </a:ext>
            </a:extLst>
          </p:cNvPr>
          <p:cNvSpPr txBox="1"/>
          <p:nvPr/>
        </p:nvSpPr>
        <p:spPr>
          <a:xfrm>
            <a:off x="4344903" y="5324227"/>
            <a:ext cx="17339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19% 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2391801-B6EC-DF06-E26D-2B59E95A3B91}"/>
              </a:ext>
            </a:extLst>
          </p:cNvPr>
          <p:cNvSpPr txBox="1"/>
          <p:nvPr/>
        </p:nvSpPr>
        <p:spPr>
          <a:xfrm>
            <a:off x="4295370" y="5807567"/>
            <a:ext cx="866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C00000"/>
                </a:solidFill>
                <a:latin typeface="Plantin MT Pro" panose="02020503050405020304" pitchFamily="18" charset="0"/>
                <a:ea typeface="Roboto" panose="02000000000000000000" pitchFamily="2" charset="0"/>
              </a:rPr>
              <a:t>(2025)</a:t>
            </a:r>
            <a:endParaRPr lang="en-US" i="1" dirty="0">
              <a:solidFill>
                <a:srgbClr val="C00000"/>
              </a:solidFill>
              <a:latin typeface="Plantin MT Pro" panose="02020503050405020304" pitchFamily="18" charset="0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EA16F14-628D-9857-61E7-C3230A56927E}"/>
              </a:ext>
            </a:extLst>
          </p:cNvPr>
          <p:cNvCxnSpPr/>
          <p:nvPr/>
        </p:nvCxnSpPr>
        <p:spPr>
          <a:xfrm>
            <a:off x="3916680" y="5745480"/>
            <a:ext cx="428223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52DE5C0-8D64-2E25-A4E6-E62B6F7B3716}"/>
              </a:ext>
            </a:extLst>
          </p:cNvPr>
          <p:cNvSpPr txBox="1"/>
          <p:nvPr/>
        </p:nvSpPr>
        <p:spPr>
          <a:xfrm>
            <a:off x="5839421" y="2149860"/>
            <a:ext cx="23859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*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Di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sisi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fiskal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ruang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belanja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semakin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sempit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dengan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rasio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utang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mendekati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B77309C-34C5-BADE-69AB-44C9D81AC540}"/>
              </a:ext>
            </a:extLst>
          </p:cNvPr>
          <p:cNvSpPr txBox="1"/>
          <p:nvPr/>
        </p:nvSpPr>
        <p:spPr>
          <a:xfrm>
            <a:off x="5839421" y="2887651"/>
            <a:ext cx="1733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40% 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CCCC224-F7AB-3739-07B6-ED81E7022E89}"/>
              </a:ext>
            </a:extLst>
          </p:cNvPr>
          <p:cNvSpPr txBox="1"/>
          <p:nvPr/>
        </p:nvSpPr>
        <p:spPr>
          <a:xfrm>
            <a:off x="6807385" y="3057309"/>
            <a:ext cx="8669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i="1" dirty="0">
                <a:solidFill>
                  <a:srgbClr val="C00000"/>
                </a:solidFill>
                <a:latin typeface="Plantin MT Pro" panose="02020503050405020304" pitchFamily="18" charset="0"/>
                <a:ea typeface="Roboto" panose="02000000000000000000" pitchFamily="2" charset="0"/>
              </a:rPr>
              <a:t>PDB</a:t>
            </a:r>
            <a:endParaRPr lang="en-US" sz="2400" i="1" dirty="0">
              <a:solidFill>
                <a:srgbClr val="C00000"/>
              </a:solidFill>
              <a:latin typeface="Plantin MT Pro" panose="020205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538BCCB-20CA-B5A7-DBDA-8197C50ED86E}"/>
              </a:ext>
            </a:extLst>
          </p:cNvPr>
          <p:cNvSpPr txBox="1"/>
          <p:nvPr/>
        </p:nvSpPr>
        <p:spPr>
          <a:xfrm>
            <a:off x="5842146" y="3518974"/>
            <a:ext cx="20768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Roboto" panose="02000000000000000000" pitchFamily="2" charset="0"/>
                <a:ea typeface="Roboto" panose="02000000000000000000" pitchFamily="2" charset="0"/>
              </a:rPr>
              <a:t>sementara belanja program populis membesar.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712F729-1EAF-8DFC-A4CF-EBD8EA420762}"/>
              </a:ext>
            </a:extLst>
          </p:cNvPr>
          <p:cNvSpPr txBox="1"/>
          <p:nvPr/>
        </p:nvSpPr>
        <p:spPr>
          <a:xfrm>
            <a:off x="5836696" y="4238912"/>
            <a:ext cx="254508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*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Pada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tahun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2026,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Indonesia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diprediksi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tumbuh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moderat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disertai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tekanan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struktural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dengan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kisaran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pertumbuhan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diproyeksikan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8D0C6FE-A454-5B2B-E51E-DA646DF0C558}"/>
              </a:ext>
            </a:extLst>
          </p:cNvPr>
          <p:cNvSpPr txBox="1"/>
          <p:nvPr/>
        </p:nvSpPr>
        <p:spPr>
          <a:xfrm>
            <a:off x="5823008" y="5332324"/>
            <a:ext cx="21323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4,7%-5,4% 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88D474F-8B21-6F22-9129-AD21010A82BD}"/>
              </a:ext>
            </a:extLst>
          </p:cNvPr>
          <p:cNvSpPr txBox="1"/>
          <p:nvPr/>
        </p:nvSpPr>
        <p:spPr>
          <a:xfrm>
            <a:off x="8714675" y="2148906"/>
            <a:ext cx="270408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*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Risiko</a:t>
            </a:r>
            <a:r>
              <a:rPr lang="en-US" sz="12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utama</a:t>
            </a:r>
            <a:r>
              <a:rPr lang="en-US" sz="12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yang </a:t>
            </a:r>
            <a:r>
              <a:rPr lang="en-US" sz="12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dihadapi</a:t>
            </a:r>
            <a:r>
              <a:rPr lang="en-US" sz="12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2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Indonesia: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pelemahan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konsumsi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investasi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asing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yang tidak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inklusif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penurunan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ekspor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akibat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tarif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resiprokal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serta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menyempitnya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kapasitas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fiskal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16CDF3A-4E71-7F33-58FA-8582BE832329}"/>
              </a:ext>
            </a:extLst>
          </p:cNvPr>
          <p:cNvSpPr txBox="1"/>
          <p:nvPr/>
        </p:nvSpPr>
        <p:spPr>
          <a:xfrm>
            <a:off x="8730668" y="3580968"/>
            <a:ext cx="27040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* </a:t>
            </a:r>
            <a:r>
              <a:rPr lang="en-US" sz="16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Pemulihan</a:t>
            </a:r>
            <a:r>
              <a:rPr lang="en-US" sz="1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6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6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tahun</a:t>
            </a:r>
            <a:r>
              <a:rPr lang="en-US" sz="1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2026 </a:t>
            </a:r>
            <a:r>
              <a:rPr lang="en-US" sz="16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bergantung</a:t>
            </a:r>
            <a:r>
              <a:rPr lang="en-US" sz="1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pada </a:t>
            </a:r>
            <a:r>
              <a:rPr lang="en-US" sz="16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efektivitas</a:t>
            </a:r>
            <a:r>
              <a:rPr lang="en-US" sz="1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6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kebijakan</a:t>
            </a:r>
            <a:r>
              <a:rPr lang="en-US" sz="1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6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struktural</a:t>
            </a:r>
            <a:r>
              <a:rPr lang="en-US" sz="1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6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keberlanjutan</a:t>
            </a:r>
            <a:r>
              <a:rPr lang="en-US" sz="1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program </a:t>
            </a:r>
            <a:r>
              <a:rPr lang="en-US" sz="16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fiskal</a:t>
            </a:r>
            <a:r>
              <a:rPr lang="en-US" sz="1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dan </a:t>
            </a:r>
            <a:r>
              <a:rPr lang="en-US" sz="16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stabilitas</a:t>
            </a:r>
            <a:r>
              <a:rPr lang="en-US" sz="1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6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eksternal</a:t>
            </a:r>
            <a:r>
              <a:rPr lang="en-US" sz="1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B4B0333-A7E6-3F5F-E9CB-37895CF1A640}"/>
              </a:ext>
            </a:extLst>
          </p:cNvPr>
          <p:cNvCxnSpPr>
            <a:cxnSpLocks/>
          </p:cNvCxnSpPr>
          <p:nvPr/>
        </p:nvCxnSpPr>
        <p:spPr>
          <a:xfrm>
            <a:off x="381000" y="2010302"/>
            <a:ext cx="1096772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8F4D361-5A9F-9549-A83C-E8215F221BD1}"/>
              </a:ext>
            </a:extLst>
          </p:cNvPr>
          <p:cNvCxnSpPr>
            <a:cxnSpLocks/>
          </p:cNvCxnSpPr>
          <p:nvPr/>
        </p:nvCxnSpPr>
        <p:spPr>
          <a:xfrm>
            <a:off x="381000" y="6307982"/>
            <a:ext cx="108966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C4204E5-9F3D-3FE4-DCCD-CCA8E1C5765D}"/>
              </a:ext>
            </a:extLst>
          </p:cNvPr>
          <p:cNvCxnSpPr>
            <a:cxnSpLocks/>
          </p:cNvCxnSpPr>
          <p:nvPr/>
        </p:nvCxnSpPr>
        <p:spPr>
          <a:xfrm>
            <a:off x="381000" y="4143902"/>
            <a:ext cx="784432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765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8E723-A7F4-97A9-5966-61256476A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2A67343E-8B1E-597B-AA95-E8AB4F744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1" y="342900"/>
            <a:ext cx="1457527" cy="344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E12D71-47E7-0F6A-EDE0-852D5A80DD44}"/>
              </a:ext>
            </a:extLst>
          </p:cNvPr>
          <p:cNvSpPr txBox="1"/>
          <p:nvPr/>
        </p:nvSpPr>
        <p:spPr>
          <a:xfrm>
            <a:off x="277513" y="6561161"/>
            <a:ext cx="1460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Jangkara.id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C782AA-C4D2-5C07-0980-5D767226D657}"/>
              </a:ext>
            </a:extLst>
          </p:cNvPr>
          <p:cNvSpPr txBox="1"/>
          <p:nvPr/>
        </p:nvSpPr>
        <p:spPr>
          <a:xfrm>
            <a:off x="7896448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Jakarta: (021) 227 68255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EAB690-E346-1545-EA54-231C92F4A49F}"/>
              </a:ext>
            </a:extLst>
          </p:cNvPr>
          <p:cNvSpPr txBox="1"/>
          <p:nvPr/>
        </p:nvSpPr>
        <p:spPr>
          <a:xfrm>
            <a:off x="10044224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Yogyakarta: (0274) 433 3958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5AEEAC-4959-2ADD-67D4-3E5B34B82161}"/>
              </a:ext>
            </a:extLst>
          </p:cNvPr>
          <p:cNvSpPr txBox="1"/>
          <p:nvPr/>
        </p:nvSpPr>
        <p:spPr>
          <a:xfrm>
            <a:off x="1561564" y="6564191"/>
            <a:ext cx="1997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infogram@infogram.id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47EFE0-E811-C464-E599-BE702ABBBEAB}"/>
              </a:ext>
            </a:extLst>
          </p:cNvPr>
          <p:cNvSpPr txBox="1"/>
          <p:nvPr/>
        </p:nvSpPr>
        <p:spPr>
          <a:xfrm>
            <a:off x="2796665" y="366952"/>
            <a:ext cx="3454902" cy="299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C00000"/>
                </a:solidFill>
                <a:latin typeface="Plantin MT Pro" panose="02020503050405020304" pitchFamily="18" charset="0"/>
              </a:rPr>
              <a:t>Indonesia Economy Outlook 	</a:t>
            </a:r>
            <a:r>
              <a:rPr lang="en-US" sz="1200" b="1" dirty="0">
                <a:solidFill>
                  <a:srgbClr val="C00000"/>
                </a:solidFill>
                <a:latin typeface="Roboto Slab" pitchFamily="2" charset="0"/>
                <a:ea typeface="Roboto Slab" pitchFamily="2" charset="0"/>
              </a:rPr>
              <a:t>2026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BD1FE5F-BFB0-CA2A-7711-A78FDE018F5B}"/>
              </a:ext>
            </a:extLst>
          </p:cNvPr>
          <p:cNvGrpSpPr/>
          <p:nvPr/>
        </p:nvGrpSpPr>
        <p:grpSpPr>
          <a:xfrm>
            <a:off x="10664606" y="275089"/>
            <a:ext cx="1146394" cy="460291"/>
            <a:chOff x="8993634" y="275089"/>
            <a:chExt cx="2597428" cy="1042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B5891BEC-E3FE-D9AE-2457-5F1E6CF87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757813" y="275089"/>
              <a:ext cx="1042899" cy="104289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F12F61E2-C856-372B-3667-B3DEF8403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768102" y="391160"/>
              <a:ext cx="822960" cy="82296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02635529-C492-33EF-71F0-D6FCB9578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93634" y="415290"/>
              <a:ext cx="767717" cy="767715"/>
            </a:xfrm>
            <a:prstGeom prst="rect">
              <a:avLst/>
            </a:prstGeom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B1EAA59D-53F1-E568-9154-5245CB7A009B}"/>
              </a:ext>
            </a:extLst>
          </p:cNvPr>
          <p:cNvSpPr txBox="1"/>
          <p:nvPr/>
        </p:nvSpPr>
        <p:spPr>
          <a:xfrm>
            <a:off x="277513" y="3269873"/>
            <a:ext cx="2816066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Ekonomi Indonesia pada Q3-2025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tumbuh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5,04% secara </a:t>
            </a:r>
            <a:r>
              <a:rPr lang="en-US" sz="1200" i="1" dirty="0">
                <a:latin typeface="Roboto" panose="02000000000000000000" pitchFamily="2" charset="0"/>
                <a:ea typeface="Roboto" panose="02000000000000000000" pitchFamily="2" charset="0"/>
              </a:rPr>
              <a:t>year on year (</a:t>
            </a:r>
            <a:r>
              <a:rPr lang="en-US" sz="1200" i="1" dirty="0" err="1">
                <a:latin typeface="Roboto" panose="02000000000000000000" pitchFamily="2" charset="0"/>
                <a:ea typeface="Roboto" panose="02000000000000000000" pitchFamily="2" charset="0"/>
              </a:rPr>
              <a:t>yoy</a:t>
            </a:r>
            <a:r>
              <a:rPr lang="en-US" sz="1200" i="1" dirty="0">
                <a:latin typeface="Roboto" panose="02000000000000000000" pitchFamily="2" charset="0"/>
                <a:ea typeface="Roboto" panose="02000000000000000000" pitchFamily="2" charset="0"/>
              </a:rPr>
              <a:t>).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Ekonomi Indonesia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mencatat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pertumbuhan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yang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signifikan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pada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triwulan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-II 2025, di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angka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5,12% (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y.o.y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),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dibandingkan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kuartal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sebelumnya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yang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tumbuh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4,87%.</a:t>
            </a:r>
            <a:endParaRPr lang="en-US" sz="1200" i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IMF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merevisi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pertumbuhan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global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tahun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2025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menjadi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3,2%</a:t>
            </a:r>
            <a:r>
              <a:rPr lang="en-US" sz="12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Ekonomi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mitra-mitra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utama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dagang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Indonesia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masih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bertumbuh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C7323EA-00AB-5FEF-AF42-C90D175A8DAE}"/>
              </a:ext>
            </a:extLst>
          </p:cNvPr>
          <p:cNvSpPr txBox="1">
            <a:spLocks/>
          </p:cNvSpPr>
          <p:nvPr/>
        </p:nvSpPr>
        <p:spPr>
          <a:xfrm>
            <a:off x="288069" y="2207443"/>
            <a:ext cx="2888665" cy="8971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i="1" dirty="0" err="1">
                <a:latin typeface="Plantin MT Pro" panose="02020503050405020304" pitchFamily="18" charset="0"/>
                <a:ea typeface="Roboto" panose="02000000000000000000" pitchFamily="2" charset="0"/>
              </a:rPr>
              <a:t>Pertumbuhan</a:t>
            </a:r>
            <a:r>
              <a:rPr lang="en-US" sz="3000" i="1" dirty="0">
                <a:latin typeface="Plantin MT Pro" panose="02020503050405020304" pitchFamily="18" charset="0"/>
                <a:ea typeface="Roboto" panose="02000000000000000000" pitchFamily="2" charset="0"/>
              </a:rPr>
              <a:t> Ekonomi 2025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DDA35E3-EA37-ACF4-93D4-62B01E2729A3}"/>
              </a:ext>
            </a:extLst>
          </p:cNvPr>
          <p:cNvSpPr/>
          <p:nvPr/>
        </p:nvSpPr>
        <p:spPr>
          <a:xfrm>
            <a:off x="381001" y="1194778"/>
            <a:ext cx="763929" cy="76392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Plantin MT Pro" panose="02020503050405020304" pitchFamily="18" charset="0"/>
              </a:rPr>
              <a:t>01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D704C0BA-EDD6-D1B6-1EF9-2B4A3910EC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2712424"/>
              </p:ext>
            </p:extLst>
          </p:nvPr>
        </p:nvGraphicFramePr>
        <p:xfrm>
          <a:off x="3460830" y="1298412"/>
          <a:ext cx="8350169" cy="2539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1DCC3A4-0C02-8BEE-A77C-B28B1C879F48}"/>
              </a:ext>
            </a:extLst>
          </p:cNvPr>
          <p:cNvCxnSpPr>
            <a:cxnSpLocks/>
          </p:cNvCxnSpPr>
          <p:nvPr/>
        </p:nvCxnSpPr>
        <p:spPr>
          <a:xfrm flipV="1">
            <a:off x="10149909" y="2334868"/>
            <a:ext cx="168966" cy="4472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D0E5A50-2DC6-D6F8-B8C1-5372C65AEA3A}"/>
              </a:ext>
            </a:extLst>
          </p:cNvPr>
          <p:cNvSpPr txBox="1"/>
          <p:nvPr/>
        </p:nvSpPr>
        <p:spPr>
          <a:xfrm>
            <a:off x="9736500" y="2642656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anomali</a:t>
            </a:r>
            <a:endParaRPr lang="en-US" dirty="0"/>
          </a:p>
        </p:txBody>
      </p:sp>
      <p:pic>
        <p:nvPicPr>
          <p:cNvPr id="44" name="Picture 43" descr="A graph of the country&#10;&#10;Description automatically generated">
            <a:extLst>
              <a:ext uri="{FF2B5EF4-FFF2-40B4-BE49-F238E27FC236}">
                <a16:creationId xmlns:a16="http://schemas.microsoft.com/office/drawing/2014/main" id="{0CC9727B-B98E-9D5F-B87F-2C1E64C5AA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391" y="4261360"/>
            <a:ext cx="4853609" cy="1681342"/>
          </a:xfrm>
          <a:prstGeom prst="rect">
            <a:avLst/>
          </a:prstGeom>
          <a:effectLst/>
        </p:spPr>
      </p:pic>
      <p:pic>
        <p:nvPicPr>
          <p:cNvPr id="45" name="Picture 44" descr="A graph of the number of economic indicators&#10;&#10;Description automatically generated with medium confidence">
            <a:extLst>
              <a:ext uri="{FF2B5EF4-FFF2-40B4-BE49-F238E27FC236}">
                <a16:creationId xmlns:a16="http://schemas.microsoft.com/office/drawing/2014/main" id="{7061A298-9462-0661-CF9A-1904D2A823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231" y="4392014"/>
            <a:ext cx="3325607" cy="1558376"/>
          </a:xfrm>
          <a:prstGeom prst="rect">
            <a:avLst/>
          </a:prstGeom>
        </p:spPr>
      </p:pic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50BE918-7D2C-BADC-C0FB-601ADE7A132B}"/>
              </a:ext>
            </a:extLst>
          </p:cNvPr>
          <p:cNvCxnSpPr>
            <a:cxnSpLocks/>
          </p:cNvCxnSpPr>
          <p:nvPr/>
        </p:nvCxnSpPr>
        <p:spPr>
          <a:xfrm>
            <a:off x="381000" y="6307982"/>
            <a:ext cx="1142999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F91509EA-6E4A-94EB-D75A-E5CFC0B5450C}"/>
              </a:ext>
            </a:extLst>
          </p:cNvPr>
          <p:cNvCxnSpPr>
            <a:cxnSpLocks/>
          </p:cNvCxnSpPr>
          <p:nvPr/>
        </p:nvCxnSpPr>
        <p:spPr>
          <a:xfrm>
            <a:off x="3310359" y="4052850"/>
            <a:ext cx="85006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B847C96C-525D-0B02-96DA-92984FEBC835}"/>
              </a:ext>
            </a:extLst>
          </p:cNvPr>
          <p:cNvSpPr/>
          <p:nvPr/>
        </p:nvSpPr>
        <p:spPr>
          <a:xfrm>
            <a:off x="3310359" y="1194778"/>
            <a:ext cx="8500641" cy="5113196"/>
          </a:xfrm>
          <a:prstGeom prst="rect">
            <a:avLst/>
          </a:prstGeom>
          <a:noFill/>
          <a:ln w="31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639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9398-AE4D-0FAB-24FA-8B5990F31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75EE6786-474A-DD2E-BFF7-E45DA18D0E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1" y="342900"/>
            <a:ext cx="1457527" cy="344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999737-BEF4-7B39-F3C2-AC10B50D239B}"/>
              </a:ext>
            </a:extLst>
          </p:cNvPr>
          <p:cNvSpPr txBox="1"/>
          <p:nvPr/>
        </p:nvSpPr>
        <p:spPr>
          <a:xfrm>
            <a:off x="277513" y="6561161"/>
            <a:ext cx="1460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Jangkara.id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A02EA6-30D3-A359-95EA-098D72DE9291}"/>
              </a:ext>
            </a:extLst>
          </p:cNvPr>
          <p:cNvSpPr txBox="1"/>
          <p:nvPr/>
        </p:nvSpPr>
        <p:spPr>
          <a:xfrm>
            <a:off x="7896448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Jakarta: (021) 227 68255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8F9B7E-6B7B-2CBB-DB23-03464D27905B}"/>
              </a:ext>
            </a:extLst>
          </p:cNvPr>
          <p:cNvSpPr txBox="1"/>
          <p:nvPr/>
        </p:nvSpPr>
        <p:spPr>
          <a:xfrm>
            <a:off x="10044224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Yogyakarta: (0274) 433 3958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E8C66D-BC2E-CAA9-AB93-369AB4C4B9B2}"/>
              </a:ext>
            </a:extLst>
          </p:cNvPr>
          <p:cNvSpPr txBox="1"/>
          <p:nvPr/>
        </p:nvSpPr>
        <p:spPr>
          <a:xfrm>
            <a:off x="1561564" y="6564191"/>
            <a:ext cx="1997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infogram@infogram.id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2A97AF-7560-DC41-A492-6CF97B567395}"/>
              </a:ext>
            </a:extLst>
          </p:cNvPr>
          <p:cNvSpPr txBox="1"/>
          <p:nvPr/>
        </p:nvSpPr>
        <p:spPr>
          <a:xfrm>
            <a:off x="2796665" y="366952"/>
            <a:ext cx="3454902" cy="299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C00000"/>
                </a:solidFill>
                <a:latin typeface="Plantin MT Pro" panose="02020503050405020304" pitchFamily="18" charset="0"/>
              </a:rPr>
              <a:t>Indonesia Economy Outlook 	</a:t>
            </a:r>
            <a:r>
              <a:rPr lang="en-US" sz="1200" b="1" dirty="0">
                <a:solidFill>
                  <a:srgbClr val="C00000"/>
                </a:solidFill>
                <a:latin typeface="Roboto Slab" pitchFamily="2" charset="0"/>
                <a:ea typeface="Roboto Slab" pitchFamily="2" charset="0"/>
              </a:rPr>
              <a:t>2026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A7721B5-FEDA-763D-5514-3B7BA5DF0BB3}"/>
              </a:ext>
            </a:extLst>
          </p:cNvPr>
          <p:cNvGrpSpPr/>
          <p:nvPr/>
        </p:nvGrpSpPr>
        <p:grpSpPr>
          <a:xfrm>
            <a:off x="10664606" y="275089"/>
            <a:ext cx="1146394" cy="460291"/>
            <a:chOff x="8993634" y="275089"/>
            <a:chExt cx="2597428" cy="1042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D2FDB3D7-9572-2085-D667-BB33FB0DB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757813" y="275089"/>
              <a:ext cx="1042899" cy="104289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8450763B-1D1B-1983-7CB1-705D8E7B0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768102" y="391160"/>
              <a:ext cx="822960" cy="82296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04B654CB-72A9-98C7-6F4F-51FE20E5C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93634" y="415290"/>
              <a:ext cx="767717" cy="767715"/>
            </a:xfrm>
            <a:prstGeom prst="rect">
              <a:avLst/>
            </a:prstGeom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BA323770-ED66-7B04-048A-E6CCA5B771A5}"/>
              </a:ext>
            </a:extLst>
          </p:cNvPr>
          <p:cNvSpPr txBox="1"/>
          <p:nvPr/>
        </p:nvSpPr>
        <p:spPr>
          <a:xfrm>
            <a:off x="277513" y="3628689"/>
            <a:ext cx="2816066" cy="2569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Bank Indonesia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optimistis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pertumbuhan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mencapai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5,4% pada 2026. Lembaga lain secara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moderat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memprediksi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antara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4,7% - 5,1%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Penurunan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daya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beli,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terhambatnya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pertumbuhan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investasi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non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ekstraktif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penurunan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harga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komoditas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(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batubara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dan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nikel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) dan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meningkatnya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porsi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belanja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program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populis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(MBG,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Kopdes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dsb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)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masih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membebani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fiskal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negara.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9ADD79B-04FD-CA9F-95A5-4952052F51B4}"/>
              </a:ext>
            </a:extLst>
          </p:cNvPr>
          <p:cNvSpPr txBox="1">
            <a:spLocks/>
          </p:cNvSpPr>
          <p:nvPr/>
        </p:nvSpPr>
        <p:spPr>
          <a:xfrm>
            <a:off x="288069" y="2658857"/>
            <a:ext cx="2888665" cy="8971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i="1" dirty="0" err="1">
                <a:latin typeface="Plantin MT Pro" panose="02020503050405020304" pitchFamily="18" charset="0"/>
                <a:ea typeface="Roboto" panose="02000000000000000000" pitchFamily="2" charset="0"/>
              </a:rPr>
              <a:t>Proyeksi</a:t>
            </a:r>
            <a:r>
              <a:rPr lang="en-US" sz="3000" i="1" dirty="0">
                <a:latin typeface="Plantin MT Pro" panose="02020503050405020304" pitchFamily="18" charset="0"/>
                <a:ea typeface="Roboto" panose="02000000000000000000" pitchFamily="2" charset="0"/>
              </a:rPr>
              <a:t> </a:t>
            </a:r>
            <a:r>
              <a:rPr lang="en-US" sz="3000" i="1" dirty="0" err="1">
                <a:latin typeface="Plantin MT Pro" panose="02020503050405020304" pitchFamily="18" charset="0"/>
                <a:ea typeface="Roboto" panose="02000000000000000000" pitchFamily="2" charset="0"/>
              </a:rPr>
              <a:t>Pertumbuhan</a:t>
            </a:r>
            <a:r>
              <a:rPr lang="en-US" sz="3000" i="1" dirty="0">
                <a:latin typeface="Plantin MT Pro" panose="02020503050405020304" pitchFamily="18" charset="0"/>
                <a:ea typeface="Roboto" panose="02000000000000000000" pitchFamily="2" charset="0"/>
              </a:rPr>
              <a:t> Ekonomi 2026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F9DFFD5-6489-B916-7FDA-5BFB4CA45685}"/>
              </a:ext>
            </a:extLst>
          </p:cNvPr>
          <p:cNvSpPr/>
          <p:nvPr/>
        </p:nvSpPr>
        <p:spPr>
          <a:xfrm>
            <a:off x="381001" y="1194778"/>
            <a:ext cx="763929" cy="76392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Plantin MT Pro" panose="02020503050405020304" pitchFamily="18" charset="0"/>
              </a:rPr>
              <a:t>02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6D80C61-D9EB-9E47-085A-5451C9D60158}"/>
              </a:ext>
            </a:extLst>
          </p:cNvPr>
          <p:cNvCxnSpPr>
            <a:cxnSpLocks/>
          </p:cNvCxnSpPr>
          <p:nvPr/>
        </p:nvCxnSpPr>
        <p:spPr>
          <a:xfrm>
            <a:off x="381000" y="6307982"/>
            <a:ext cx="1142999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F3C1898-C7B7-9AA3-B9C5-EC1E21AA69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885227"/>
              </p:ext>
            </p:extLst>
          </p:nvPr>
        </p:nvGraphicFramePr>
        <p:xfrm>
          <a:off x="3379808" y="1194776"/>
          <a:ext cx="8431192" cy="51132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7798">
                  <a:extLst>
                    <a:ext uri="{9D8B030D-6E8A-4147-A177-3AD203B41FA5}">
                      <a16:colId xmlns:a16="http://schemas.microsoft.com/office/drawing/2014/main" val="3137620774"/>
                    </a:ext>
                  </a:extLst>
                </a:gridCol>
                <a:gridCol w="2107798">
                  <a:extLst>
                    <a:ext uri="{9D8B030D-6E8A-4147-A177-3AD203B41FA5}">
                      <a16:colId xmlns:a16="http://schemas.microsoft.com/office/drawing/2014/main" val="88541567"/>
                    </a:ext>
                  </a:extLst>
                </a:gridCol>
                <a:gridCol w="2107798">
                  <a:extLst>
                    <a:ext uri="{9D8B030D-6E8A-4147-A177-3AD203B41FA5}">
                      <a16:colId xmlns:a16="http://schemas.microsoft.com/office/drawing/2014/main" val="3350378720"/>
                    </a:ext>
                  </a:extLst>
                </a:gridCol>
                <a:gridCol w="2107798">
                  <a:extLst>
                    <a:ext uri="{9D8B030D-6E8A-4147-A177-3AD203B41FA5}">
                      <a16:colId xmlns:a16="http://schemas.microsoft.com/office/drawing/2014/main" val="3082228711"/>
                    </a:ext>
                  </a:extLst>
                </a:gridCol>
              </a:tblGrid>
              <a:tr h="25566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148583"/>
                  </a:ext>
                </a:extLst>
              </a:tr>
              <a:tr h="255660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993295"/>
                  </a:ext>
                </a:extLst>
              </a:tr>
            </a:tbl>
          </a:graphicData>
        </a:graphic>
      </p:graphicFrame>
      <p:pic>
        <p:nvPicPr>
          <p:cNvPr id="11" name="Picture 10" descr="A blue and black logo&#10;&#10;Description automatically generated">
            <a:extLst>
              <a:ext uri="{FF2B5EF4-FFF2-40B4-BE49-F238E27FC236}">
                <a16:creationId xmlns:a16="http://schemas.microsoft.com/office/drawing/2014/main" id="{52E06D35-02A0-BEEE-A746-71873ADFF5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158" y="1411875"/>
            <a:ext cx="1205057" cy="63082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5EAD5D7-06EC-24DB-4F1A-F1DE65E60698}"/>
              </a:ext>
            </a:extLst>
          </p:cNvPr>
          <p:cNvSpPr txBox="1"/>
          <p:nvPr/>
        </p:nvSpPr>
        <p:spPr>
          <a:xfrm>
            <a:off x="3578590" y="2259803"/>
            <a:ext cx="1693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>
                <a:solidFill>
                  <a:srgbClr val="C00000"/>
                </a:solidFill>
                <a:latin typeface="Plantin MT Pro" panose="02020503050405020304" pitchFamily="18" charset="0"/>
                <a:ea typeface="Roboto" panose="02000000000000000000" pitchFamily="2" charset="0"/>
              </a:rPr>
              <a:t>5,4%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4BB976-4776-722E-461C-8BDBFB3D9B89}"/>
              </a:ext>
            </a:extLst>
          </p:cNvPr>
          <p:cNvSpPr txBox="1"/>
          <p:nvPr/>
        </p:nvSpPr>
        <p:spPr>
          <a:xfrm>
            <a:off x="5669120" y="2240852"/>
            <a:ext cx="1693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>
                <a:solidFill>
                  <a:srgbClr val="C00000"/>
                </a:solidFill>
                <a:latin typeface="Plantin MT Pro" panose="02020503050405020304" pitchFamily="18" charset="0"/>
                <a:ea typeface="Roboto" panose="02000000000000000000" pitchFamily="2" charset="0"/>
              </a:rPr>
              <a:t>5,0%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B350EF-C288-7D0D-FBD7-9565B0826E8D}"/>
              </a:ext>
            </a:extLst>
          </p:cNvPr>
          <p:cNvSpPr txBox="1"/>
          <p:nvPr/>
        </p:nvSpPr>
        <p:spPr>
          <a:xfrm>
            <a:off x="7605584" y="2390864"/>
            <a:ext cx="2081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rgbClr val="C00000"/>
                </a:solidFill>
                <a:latin typeface="Plantin MT Pro" panose="02020503050405020304" pitchFamily="18" charset="0"/>
                <a:ea typeface="Roboto" panose="02000000000000000000" pitchFamily="2" charset="0"/>
              </a:rPr>
              <a:t>4,9%-5,1%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1D237C-8CDA-486B-9A94-3B0587B3BE66}"/>
              </a:ext>
            </a:extLst>
          </p:cNvPr>
          <p:cNvSpPr txBox="1"/>
          <p:nvPr/>
        </p:nvSpPr>
        <p:spPr>
          <a:xfrm>
            <a:off x="3524625" y="5051540"/>
            <a:ext cx="1693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>
                <a:solidFill>
                  <a:srgbClr val="C00000"/>
                </a:solidFill>
                <a:latin typeface="Plantin MT Pro" panose="02020503050405020304" pitchFamily="18" charset="0"/>
                <a:ea typeface="Roboto" panose="02000000000000000000" pitchFamily="2" charset="0"/>
              </a:rPr>
              <a:t>4,8%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84DF80-A958-5CBA-C027-2EA074729C7B}"/>
              </a:ext>
            </a:extLst>
          </p:cNvPr>
          <p:cNvSpPr txBox="1"/>
          <p:nvPr/>
        </p:nvSpPr>
        <p:spPr>
          <a:xfrm>
            <a:off x="7765319" y="5013638"/>
            <a:ext cx="1693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>
                <a:solidFill>
                  <a:srgbClr val="C00000"/>
                </a:solidFill>
                <a:latin typeface="Plantin MT Pro" panose="02020503050405020304" pitchFamily="18" charset="0"/>
                <a:ea typeface="Roboto" panose="02000000000000000000" pitchFamily="2" charset="0"/>
              </a:rPr>
              <a:t>4,7%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5CF83A2-1A48-0717-8618-CFAD4D275EAC}"/>
              </a:ext>
            </a:extLst>
          </p:cNvPr>
          <p:cNvSpPr txBox="1"/>
          <p:nvPr/>
        </p:nvSpPr>
        <p:spPr>
          <a:xfrm>
            <a:off x="9915483" y="4994687"/>
            <a:ext cx="1693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>
                <a:solidFill>
                  <a:srgbClr val="C00000"/>
                </a:solidFill>
                <a:latin typeface="Plantin MT Pro" panose="02020503050405020304" pitchFamily="18" charset="0"/>
                <a:ea typeface="Roboto" panose="02000000000000000000" pitchFamily="2" charset="0"/>
              </a:rPr>
              <a:t>4,7%</a:t>
            </a:r>
          </a:p>
        </p:txBody>
      </p:sp>
      <p:pic>
        <p:nvPicPr>
          <p:cNvPr id="27" name="Picture 26" descr="A black background with grey letters&#10;&#10;Description automatically generated">
            <a:extLst>
              <a:ext uri="{FF2B5EF4-FFF2-40B4-BE49-F238E27FC236}">
                <a16:creationId xmlns:a16="http://schemas.microsoft.com/office/drawing/2014/main" id="{427552C1-DA14-638F-49F4-6D2FD4C982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724" y="1687719"/>
            <a:ext cx="1615030" cy="448574"/>
          </a:xfrm>
          <a:prstGeom prst="rect">
            <a:avLst/>
          </a:prstGeom>
        </p:spPr>
      </p:pic>
      <p:pic>
        <p:nvPicPr>
          <p:cNvPr id="28" name="Picture 27" descr="A yellow logo with text&#10;&#10;Description automatically generated">
            <a:extLst>
              <a:ext uri="{FF2B5EF4-FFF2-40B4-BE49-F238E27FC236}">
                <a16:creationId xmlns:a16="http://schemas.microsoft.com/office/drawing/2014/main" id="{5ADFB40A-6A15-659A-165E-55BA77092A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3" t="13178" r="16391" b="15766"/>
          <a:stretch/>
        </p:blipFill>
        <p:spPr>
          <a:xfrm>
            <a:off x="6040750" y="3921798"/>
            <a:ext cx="915540" cy="1032084"/>
          </a:xfrm>
          <a:prstGeom prst="rect">
            <a:avLst/>
          </a:prstGeom>
        </p:spPr>
      </p:pic>
      <p:pic>
        <p:nvPicPr>
          <p:cNvPr id="29" name="Picture 28" descr="A black and red logo&#10;&#10;Description automatically generated">
            <a:extLst>
              <a:ext uri="{FF2B5EF4-FFF2-40B4-BE49-F238E27FC236}">
                <a16:creationId xmlns:a16="http://schemas.microsoft.com/office/drawing/2014/main" id="{8FE1FF2D-BA32-9604-40D4-23EF52A1496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760" y="1607247"/>
            <a:ext cx="974032" cy="534228"/>
          </a:xfrm>
          <a:prstGeom prst="rect">
            <a:avLst/>
          </a:prstGeom>
        </p:spPr>
      </p:pic>
      <p:pic>
        <p:nvPicPr>
          <p:cNvPr id="30" name="Picture 29" descr="A blue and black logo with two globes and a branch&#10;&#10;Description automatically generated">
            <a:extLst>
              <a:ext uri="{FF2B5EF4-FFF2-40B4-BE49-F238E27FC236}">
                <a16:creationId xmlns:a16="http://schemas.microsoft.com/office/drawing/2014/main" id="{62C19732-A661-8D2A-E7E1-325790251B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119" y="3979012"/>
            <a:ext cx="841314" cy="9346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pic>
        <p:nvPicPr>
          <p:cNvPr id="31" name="Picture 30" descr="A blue globe with black background&#10;&#10;Description automatically generated">
            <a:extLst>
              <a:ext uri="{FF2B5EF4-FFF2-40B4-BE49-F238E27FC236}">
                <a16:creationId xmlns:a16="http://schemas.microsoft.com/office/drawing/2014/main" id="{A13AC917-80BB-8D25-E557-C8EABD93347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7" t="36327" r="10226" b="37427"/>
          <a:stretch/>
        </p:blipFill>
        <p:spPr>
          <a:xfrm>
            <a:off x="3460769" y="4234070"/>
            <a:ext cx="1929276" cy="424528"/>
          </a:xfrm>
          <a:prstGeom prst="rect">
            <a:avLst/>
          </a:prstGeom>
        </p:spPr>
      </p:pic>
      <p:pic>
        <p:nvPicPr>
          <p:cNvPr id="32" name="Picture 31" descr="A close up of a logo&#10;&#10;Description automatically generated">
            <a:extLst>
              <a:ext uri="{FF2B5EF4-FFF2-40B4-BE49-F238E27FC236}">
                <a16:creationId xmlns:a16="http://schemas.microsoft.com/office/drawing/2014/main" id="{5D7B4E6D-DFE1-5259-DB3D-6E32547F921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41" b="40290"/>
          <a:stretch/>
        </p:blipFill>
        <p:spPr>
          <a:xfrm>
            <a:off x="9796215" y="1680896"/>
            <a:ext cx="1961444" cy="434820"/>
          </a:xfrm>
          <a:prstGeom prst="rect">
            <a:avLst/>
          </a:prstGeom>
        </p:spPr>
      </p:pic>
      <p:pic>
        <p:nvPicPr>
          <p:cNvPr id="33" name="Picture 32" descr="A blue and black logo&#10;&#10;Description automatically generated">
            <a:extLst>
              <a:ext uri="{FF2B5EF4-FFF2-40B4-BE49-F238E27FC236}">
                <a16:creationId xmlns:a16="http://schemas.microsoft.com/office/drawing/2014/main" id="{2A57F72A-4349-EA35-C35A-CFC5D8DAB6B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763" y="4381940"/>
            <a:ext cx="1924348" cy="531716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50A3CBE-7F06-4E5C-28CD-BDEDAF9DE604}"/>
              </a:ext>
            </a:extLst>
          </p:cNvPr>
          <p:cNvSpPr txBox="1"/>
          <p:nvPr/>
        </p:nvSpPr>
        <p:spPr>
          <a:xfrm>
            <a:off x="9706740" y="2375044"/>
            <a:ext cx="2081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rgbClr val="C00000"/>
                </a:solidFill>
                <a:latin typeface="Plantin MT Pro" panose="02020503050405020304" pitchFamily="18" charset="0"/>
                <a:ea typeface="Roboto" panose="02000000000000000000" pitchFamily="2" charset="0"/>
              </a:rPr>
              <a:t>4,7%-5,0%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5DE722-B32C-D034-DF53-6CBE81F2B262}"/>
              </a:ext>
            </a:extLst>
          </p:cNvPr>
          <p:cNvSpPr txBox="1"/>
          <p:nvPr/>
        </p:nvSpPr>
        <p:spPr>
          <a:xfrm>
            <a:off x="5482158" y="5280611"/>
            <a:ext cx="2081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rgbClr val="C00000"/>
                </a:solidFill>
                <a:latin typeface="Plantin MT Pro" panose="02020503050405020304" pitchFamily="18" charset="0"/>
                <a:ea typeface="Roboto" panose="02000000000000000000" pitchFamily="2" charset="0"/>
              </a:rPr>
              <a:t>4,9%-5,0%</a:t>
            </a:r>
          </a:p>
        </p:txBody>
      </p:sp>
    </p:spTree>
    <p:extLst>
      <p:ext uri="{BB962C8B-B14F-4D97-AF65-F5344CB8AC3E}">
        <p14:creationId xmlns:p14="http://schemas.microsoft.com/office/powerpoint/2010/main" val="4240855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E60E6-3BE4-29FE-8CC7-16F45A683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2D1C4777-5E7C-4D60-34B5-7F453131C2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939230"/>
              </p:ext>
            </p:extLst>
          </p:nvPr>
        </p:nvGraphicFramePr>
        <p:xfrm>
          <a:off x="4871496" y="3936208"/>
          <a:ext cx="6939504" cy="23717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13168">
                  <a:extLst>
                    <a:ext uri="{9D8B030D-6E8A-4147-A177-3AD203B41FA5}">
                      <a16:colId xmlns:a16="http://schemas.microsoft.com/office/drawing/2014/main" val="2419558621"/>
                    </a:ext>
                  </a:extLst>
                </a:gridCol>
                <a:gridCol w="2313168">
                  <a:extLst>
                    <a:ext uri="{9D8B030D-6E8A-4147-A177-3AD203B41FA5}">
                      <a16:colId xmlns:a16="http://schemas.microsoft.com/office/drawing/2014/main" val="1812673658"/>
                    </a:ext>
                  </a:extLst>
                </a:gridCol>
                <a:gridCol w="2313168">
                  <a:extLst>
                    <a:ext uri="{9D8B030D-6E8A-4147-A177-3AD203B41FA5}">
                      <a16:colId xmlns:a16="http://schemas.microsoft.com/office/drawing/2014/main" val="165851602"/>
                    </a:ext>
                  </a:extLst>
                </a:gridCol>
              </a:tblGrid>
              <a:tr h="23717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786837"/>
                  </a:ext>
                </a:extLst>
              </a:tr>
            </a:tbl>
          </a:graphicData>
        </a:graphic>
      </p:graphicFrame>
      <p:pic>
        <p:nvPicPr>
          <p:cNvPr id="4" name="Graphic 3">
            <a:extLst>
              <a:ext uri="{FF2B5EF4-FFF2-40B4-BE49-F238E27FC236}">
                <a16:creationId xmlns:a16="http://schemas.microsoft.com/office/drawing/2014/main" id="{9E8E1AF6-7A04-3FA5-2298-5FA7876594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1" y="342900"/>
            <a:ext cx="1457527" cy="344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007BE6-74F7-7A76-3FA0-0D0EC906A98A}"/>
              </a:ext>
            </a:extLst>
          </p:cNvPr>
          <p:cNvSpPr txBox="1"/>
          <p:nvPr/>
        </p:nvSpPr>
        <p:spPr>
          <a:xfrm>
            <a:off x="277513" y="6561161"/>
            <a:ext cx="1460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Jangkara.id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75FDE8-796F-F461-5188-736D854FA7E0}"/>
              </a:ext>
            </a:extLst>
          </p:cNvPr>
          <p:cNvSpPr txBox="1"/>
          <p:nvPr/>
        </p:nvSpPr>
        <p:spPr>
          <a:xfrm>
            <a:off x="7896448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Jakarta: (021) 227 68255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113764-7D99-3EBA-7AD7-0B34E85099B0}"/>
              </a:ext>
            </a:extLst>
          </p:cNvPr>
          <p:cNvSpPr txBox="1"/>
          <p:nvPr/>
        </p:nvSpPr>
        <p:spPr>
          <a:xfrm>
            <a:off x="10044224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Yogyakarta: (0274) 433 3958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392397-83F8-4816-F9C9-FB4F375663F5}"/>
              </a:ext>
            </a:extLst>
          </p:cNvPr>
          <p:cNvSpPr txBox="1"/>
          <p:nvPr/>
        </p:nvSpPr>
        <p:spPr>
          <a:xfrm>
            <a:off x="1561564" y="6564191"/>
            <a:ext cx="1997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infogram@infogram.id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01F33E-D989-2BDA-3AB9-00E549E84A9C}"/>
              </a:ext>
            </a:extLst>
          </p:cNvPr>
          <p:cNvSpPr txBox="1"/>
          <p:nvPr/>
        </p:nvSpPr>
        <p:spPr>
          <a:xfrm>
            <a:off x="2796665" y="366952"/>
            <a:ext cx="3454902" cy="299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C00000"/>
                </a:solidFill>
                <a:latin typeface="Plantin MT Pro" panose="02020503050405020304" pitchFamily="18" charset="0"/>
              </a:rPr>
              <a:t>Indonesia Economy Outlook 	</a:t>
            </a:r>
            <a:r>
              <a:rPr lang="en-US" sz="1200" b="1" dirty="0">
                <a:solidFill>
                  <a:srgbClr val="C00000"/>
                </a:solidFill>
                <a:latin typeface="Roboto Slab" pitchFamily="2" charset="0"/>
                <a:ea typeface="Roboto Slab" pitchFamily="2" charset="0"/>
              </a:rPr>
              <a:t>2026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C575BAA-8E09-46BD-BE26-CFDD7D5BA5F3}"/>
              </a:ext>
            </a:extLst>
          </p:cNvPr>
          <p:cNvGrpSpPr/>
          <p:nvPr/>
        </p:nvGrpSpPr>
        <p:grpSpPr>
          <a:xfrm>
            <a:off x="10664606" y="275089"/>
            <a:ext cx="1146394" cy="460291"/>
            <a:chOff x="8993634" y="275089"/>
            <a:chExt cx="2597428" cy="1042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ABC46481-68B2-4A4F-9ED7-B8AB3A0DB3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757813" y="275089"/>
              <a:ext cx="1042899" cy="104289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8C8B6294-C599-F46E-0A9E-5430E4CDE8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768102" y="391160"/>
              <a:ext cx="822960" cy="82296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35420031-0F38-2179-D812-B3E301752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93634" y="415290"/>
              <a:ext cx="767717" cy="767715"/>
            </a:xfrm>
            <a:prstGeom prst="rect">
              <a:avLst/>
            </a:prstGeom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DFFE8128-AB29-F6D0-E8D6-A235EBCB1BD0}"/>
              </a:ext>
            </a:extLst>
          </p:cNvPr>
          <p:cNvSpPr txBox="1"/>
          <p:nvPr/>
        </p:nvSpPr>
        <p:spPr>
          <a:xfrm>
            <a:off x="308451" y="3146162"/>
            <a:ext cx="4233732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Per November 2025,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tingkat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inflasi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year on year (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yoy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)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sebesar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2,72% dan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tingkat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inflasi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year to date (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ytd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)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sebesar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2,27%. Secara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bulanan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Indonesia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mengalami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deflasi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pada  Januari,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Februari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Mei, dan Agustus, masing-masing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sebesar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0,76%, 0,48%, 0,37%, dan 0,08%. 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BI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memproyeksikan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inflasi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2026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terkendali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di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angka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2,62%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karena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inflasi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inti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terkendali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dan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kebijakan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pengendalian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inflasi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pangan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Sebaliknya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OECD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memprediksi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inflasi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RI pada 2026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mencapai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3,1%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karena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pelemahan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nilai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tukar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rupiah,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normalisasi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harga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energi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dan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inflasi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global.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Lonjakan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inflasi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diprediksi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terjadi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pada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triwulan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pertama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2026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berbarengan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dengan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momen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Ramadan dan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Idul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Fitri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terutama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inflasi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volatile food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karena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“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perebutan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”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bahan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baku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antara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MBG dengan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masyarakat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</a:p>
          <a:p>
            <a:pPr>
              <a:spcAft>
                <a:spcPts val="600"/>
              </a:spcAft>
            </a:pPr>
            <a:endParaRPr lang="en-US" sz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B594B4A-F907-ABDB-0B75-7243C051E842}"/>
              </a:ext>
            </a:extLst>
          </p:cNvPr>
          <p:cNvSpPr txBox="1">
            <a:spLocks/>
          </p:cNvSpPr>
          <p:nvPr/>
        </p:nvSpPr>
        <p:spPr>
          <a:xfrm>
            <a:off x="288069" y="1953178"/>
            <a:ext cx="2888665" cy="8971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i="1" dirty="0" err="1">
                <a:latin typeface="Plantin MT Pro" panose="02020503050405020304" pitchFamily="18" charset="0"/>
                <a:ea typeface="Roboto" panose="02000000000000000000" pitchFamily="2" charset="0"/>
              </a:rPr>
              <a:t>Inflasi</a:t>
            </a:r>
            <a:endParaRPr lang="en-US" sz="3000" i="1" dirty="0">
              <a:latin typeface="Plantin MT Pro" panose="02020503050405020304" pitchFamily="18" charset="0"/>
              <a:ea typeface="Roboto" panose="02000000000000000000" pitchFamily="2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6B744F0-D573-BC8B-A19F-A8604E9A1214}"/>
              </a:ext>
            </a:extLst>
          </p:cNvPr>
          <p:cNvSpPr/>
          <p:nvPr/>
        </p:nvSpPr>
        <p:spPr>
          <a:xfrm>
            <a:off x="381001" y="1194778"/>
            <a:ext cx="763929" cy="76392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Plantin MT Pro" panose="02020503050405020304" pitchFamily="18" charset="0"/>
              </a:rPr>
              <a:t>03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975A1F2-6B6E-901E-F5A2-58B5FF848CE7}"/>
              </a:ext>
            </a:extLst>
          </p:cNvPr>
          <p:cNvCxnSpPr>
            <a:cxnSpLocks/>
          </p:cNvCxnSpPr>
          <p:nvPr/>
        </p:nvCxnSpPr>
        <p:spPr>
          <a:xfrm>
            <a:off x="381000" y="6307982"/>
            <a:ext cx="1142999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graph with numbers and a number of months&#10;&#10;Description automatically generated with medium confidence">
            <a:extLst>
              <a:ext uri="{FF2B5EF4-FFF2-40B4-BE49-F238E27FC236}">
                <a16:creationId xmlns:a16="http://schemas.microsoft.com/office/drawing/2014/main" id="{66DC683D-1DA5-43BA-E4A4-010B1C5AB3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496" y="1082763"/>
            <a:ext cx="6939503" cy="231316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FBFE764-B565-525A-2067-A528F825DD25}"/>
              </a:ext>
            </a:extLst>
          </p:cNvPr>
          <p:cNvSpPr txBox="1"/>
          <p:nvPr/>
        </p:nvSpPr>
        <p:spPr>
          <a:xfrm>
            <a:off x="4871496" y="3462070"/>
            <a:ext cx="4205946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Sektor dengan inflasi paling tinggi di 2026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4FF7D39A-DE89-2096-4FDD-931CC61061C5}"/>
              </a:ext>
            </a:extLst>
          </p:cNvPr>
          <p:cNvSpPr txBox="1">
            <a:spLocks/>
          </p:cNvSpPr>
          <p:nvPr/>
        </p:nvSpPr>
        <p:spPr>
          <a:xfrm>
            <a:off x="5837309" y="4484864"/>
            <a:ext cx="1139737" cy="670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b="1" dirty="0">
                <a:latin typeface="Plantin MT Pro" panose="02020503050405020304" pitchFamily="18" charset="0"/>
                <a:ea typeface="Roboto" panose="02000000000000000000" pitchFamily="2" charset="0"/>
              </a:rPr>
              <a:t>7%</a:t>
            </a:r>
            <a:endParaRPr lang="en-US" sz="4800" i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3" name="Graphic 22" descr="Shopping cart with solid fill">
            <a:extLst>
              <a:ext uri="{FF2B5EF4-FFF2-40B4-BE49-F238E27FC236}">
                <a16:creationId xmlns:a16="http://schemas.microsoft.com/office/drawing/2014/main" id="{11CCF13A-B90D-8155-38ED-5D91FD5631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109812" y="4421194"/>
            <a:ext cx="727497" cy="797853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894DA72-4EFB-F60D-1FA9-942F88D6A835}"/>
              </a:ext>
            </a:extLst>
          </p:cNvPr>
          <p:cNvSpPr txBox="1"/>
          <p:nvPr/>
        </p:nvSpPr>
        <p:spPr>
          <a:xfrm>
            <a:off x="5085936" y="5318080"/>
            <a:ext cx="16028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latin typeface="Roboto" panose="02000000000000000000" pitchFamily="2" charset="0"/>
                <a:ea typeface="Roboto" panose="02000000000000000000" pitchFamily="2" charset="0"/>
              </a:rPr>
              <a:t>Volatile Food</a:t>
            </a:r>
            <a:endParaRPr lang="en-US" dirty="0"/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356D8F7D-58AE-2284-0423-EB37DB606233}"/>
              </a:ext>
            </a:extLst>
          </p:cNvPr>
          <p:cNvSpPr txBox="1">
            <a:spLocks/>
          </p:cNvSpPr>
          <p:nvPr/>
        </p:nvSpPr>
        <p:spPr>
          <a:xfrm>
            <a:off x="7896448" y="4630005"/>
            <a:ext cx="1474761" cy="670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Plantin MT Pro" panose="02020503050405020304" pitchFamily="18" charset="0"/>
                <a:ea typeface="Roboto" panose="02000000000000000000" pitchFamily="2" charset="0"/>
              </a:rPr>
              <a:t>17,8%</a:t>
            </a:r>
            <a:endParaRPr lang="en-US" sz="3600" i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0EC46A6-FB15-459F-17F7-060563933302}"/>
              </a:ext>
            </a:extLst>
          </p:cNvPr>
          <p:cNvSpPr txBox="1"/>
          <p:nvPr/>
        </p:nvSpPr>
        <p:spPr>
          <a:xfrm>
            <a:off x="7490974" y="5318080"/>
            <a:ext cx="16028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i="1" dirty="0" err="1">
                <a:latin typeface="Roboto" panose="02000000000000000000" pitchFamily="2" charset="0"/>
                <a:ea typeface="Roboto" panose="02000000000000000000" pitchFamily="2" charset="0"/>
              </a:rPr>
              <a:t>Medis</a:t>
            </a:r>
            <a:endParaRPr lang="en-US" dirty="0"/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BC5699F3-B7C3-2C4C-282A-41BD6A5DC449}"/>
              </a:ext>
            </a:extLst>
          </p:cNvPr>
          <p:cNvSpPr txBox="1">
            <a:spLocks/>
          </p:cNvSpPr>
          <p:nvPr/>
        </p:nvSpPr>
        <p:spPr>
          <a:xfrm>
            <a:off x="10557934" y="4484864"/>
            <a:ext cx="1139737" cy="670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b="1" dirty="0">
                <a:latin typeface="Plantin MT Pro" panose="02020503050405020304" pitchFamily="18" charset="0"/>
                <a:ea typeface="Roboto" panose="02000000000000000000" pitchFamily="2" charset="0"/>
              </a:rPr>
              <a:t>2%</a:t>
            </a:r>
            <a:endParaRPr lang="en-US" sz="4800" i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CF388AE-011D-17D8-A913-4D54E6A3F5ED}"/>
              </a:ext>
            </a:extLst>
          </p:cNvPr>
          <p:cNvSpPr txBox="1"/>
          <p:nvPr/>
        </p:nvSpPr>
        <p:spPr>
          <a:xfrm>
            <a:off x="9806561" y="5318080"/>
            <a:ext cx="16028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i="1" dirty="0">
                <a:latin typeface="Roboto" panose="02000000000000000000" pitchFamily="2" charset="0"/>
                <a:ea typeface="Roboto" panose="02000000000000000000" pitchFamily="2" charset="0"/>
              </a:rPr>
              <a:t>Pendidikan</a:t>
            </a:r>
            <a:endParaRPr lang="en-US" dirty="0"/>
          </a:p>
        </p:txBody>
      </p:sp>
      <p:pic>
        <p:nvPicPr>
          <p:cNvPr id="48" name="Graphic 47" descr="Medical with solid fill">
            <a:extLst>
              <a:ext uri="{FF2B5EF4-FFF2-40B4-BE49-F238E27FC236}">
                <a16:creationId xmlns:a16="http://schemas.microsoft.com/office/drawing/2014/main" id="{09F2326F-6D42-7295-CF13-DB13915BC5E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239830" y="4484864"/>
            <a:ext cx="727497" cy="797853"/>
          </a:xfrm>
          <a:prstGeom prst="rect">
            <a:avLst/>
          </a:prstGeom>
        </p:spPr>
      </p:pic>
      <p:pic>
        <p:nvPicPr>
          <p:cNvPr id="50" name="Picture 4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0F32749-B806-EED4-A200-7D5A3E55ECD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9" t="15388" r="8604" b="14717"/>
          <a:stretch/>
        </p:blipFill>
        <p:spPr>
          <a:xfrm>
            <a:off x="9798616" y="4523705"/>
            <a:ext cx="759318" cy="65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652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D5C9A-AE48-2328-2649-F8727A79D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5BDB91D2-6882-38AE-AFEB-EEA9AE1EB4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1" y="342900"/>
            <a:ext cx="1457527" cy="344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393A22-F3D8-F057-0FAF-5F9E74FB4A94}"/>
              </a:ext>
            </a:extLst>
          </p:cNvPr>
          <p:cNvSpPr txBox="1"/>
          <p:nvPr/>
        </p:nvSpPr>
        <p:spPr>
          <a:xfrm>
            <a:off x="277513" y="6561161"/>
            <a:ext cx="1460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Jangkara.id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7E517B-41F4-30F4-AB3D-9ACD38D149BF}"/>
              </a:ext>
            </a:extLst>
          </p:cNvPr>
          <p:cNvSpPr txBox="1"/>
          <p:nvPr/>
        </p:nvSpPr>
        <p:spPr>
          <a:xfrm>
            <a:off x="7896448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Jakarta: (021) 227 68255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CB7941-3C69-D73E-8380-3C512F0FE9B9}"/>
              </a:ext>
            </a:extLst>
          </p:cNvPr>
          <p:cNvSpPr txBox="1"/>
          <p:nvPr/>
        </p:nvSpPr>
        <p:spPr>
          <a:xfrm>
            <a:off x="10044224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Yogyakarta: (0274) 433 3958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F993E8-71BE-DFAF-8730-9D14D95EAE8F}"/>
              </a:ext>
            </a:extLst>
          </p:cNvPr>
          <p:cNvSpPr txBox="1"/>
          <p:nvPr/>
        </p:nvSpPr>
        <p:spPr>
          <a:xfrm>
            <a:off x="1561564" y="6564191"/>
            <a:ext cx="1997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infogram@infogram.id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206DA9-981C-B000-F9D6-9B88E953A5D3}"/>
              </a:ext>
            </a:extLst>
          </p:cNvPr>
          <p:cNvSpPr txBox="1"/>
          <p:nvPr/>
        </p:nvSpPr>
        <p:spPr>
          <a:xfrm>
            <a:off x="2796665" y="366952"/>
            <a:ext cx="3454902" cy="299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C00000"/>
                </a:solidFill>
                <a:latin typeface="Plantin MT Pro" panose="02020503050405020304" pitchFamily="18" charset="0"/>
              </a:rPr>
              <a:t>Indonesia Economy Outlook 	</a:t>
            </a:r>
            <a:r>
              <a:rPr lang="en-US" sz="1200" b="1" dirty="0">
                <a:solidFill>
                  <a:srgbClr val="C00000"/>
                </a:solidFill>
                <a:latin typeface="Roboto Slab" pitchFamily="2" charset="0"/>
                <a:ea typeface="Roboto Slab" pitchFamily="2" charset="0"/>
              </a:rPr>
              <a:t>2026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E173ACB-57C5-6159-B233-E20EB744604C}"/>
              </a:ext>
            </a:extLst>
          </p:cNvPr>
          <p:cNvGrpSpPr/>
          <p:nvPr/>
        </p:nvGrpSpPr>
        <p:grpSpPr>
          <a:xfrm>
            <a:off x="10664606" y="275089"/>
            <a:ext cx="1146394" cy="460291"/>
            <a:chOff x="8993634" y="275089"/>
            <a:chExt cx="2597428" cy="1042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4BDA367C-6789-B411-11CA-AB7232B37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757813" y="275089"/>
              <a:ext cx="1042899" cy="104289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C3278317-65CE-7C55-9749-09779DF0C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768102" y="391160"/>
              <a:ext cx="822960" cy="82296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BCB1DCE8-5D30-96E1-46CD-352890F42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93634" y="415290"/>
              <a:ext cx="767717" cy="767715"/>
            </a:xfrm>
            <a:prstGeom prst="rect">
              <a:avLst/>
            </a:prstGeom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9338BE52-1F31-092C-2D90-C26F80F293D3}"/>
              </a:ext>
            </a:extLst>
          </p:cNvPr>
          <p:cNvSpPr txBox="1"/>
          <p:nvPr/>
        </p:nvSpPr>
        <p:spPr>
          <a:xfrm>
            <a:off x="308451" y="3007267"/>
            <a:ext cx="3685236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IMF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mencatat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PDB per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kapita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Indonesia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sebesar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US$5,07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ribu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pada Oktober 2025. Dari negara-negara ASEAN, Indonesia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ada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di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peringkat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kelima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Konsumsi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rumah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tangga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menjadi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penopang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PDB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terbesar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hingga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53,14 pada Q3-2025.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Pertumbuhannya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mencapai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4,89%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yoy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 Dus,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konsumsi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rumah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tangga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juga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menjadi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sumber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pertumbuhan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Indonesia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tertinggi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dengan 2,54%.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Namun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pertumbuhan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konsumsi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rumah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tangga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tahun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2026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berpotensi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terhalang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oleh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sempitnya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ruang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kenaikan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upah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riil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pekerja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di semua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sektor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APBN 2026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menargetkan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Gross National Income (GNI) per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kapita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sebesar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US$ 5.520 atau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setara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Rp 91,99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juta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per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tahun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 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8FC034F-5EF1-7037-1F95-1F355DC3A6D0}"/>
              </a:ext>
            </a:extLst>
          </p:cNvPr>
          <p:cNvSpPr txBox="1">
            <a:spLocks/>
          </p:cNvSpPr>
          <p:nvPr/>
        </p:nvSpPr>
        <p:spPr>
          <a:xfrm>
            <a:off x="288069" y="1953178"/>
            <a:ext cx="2888665" cy="8971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i="1" dirty="0">
                <a:latin typeface="Plantin MT Pro" panose="02020503050405020304" pitchFamily="18" charset="0"/>
                <a:ea typeface="Roboto" panose="02000000000000000000" pitchFamily="2" charset="0"/>
              </a:rPr>
              <a:t>PDB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01B5F6D-239C-7E2F-441A-312D0F3BE33D}"/>
              </a:ext>
            </a:extLst>
          </p:cNvPr>
          <p:cNvSpPr/>
          <p:nvPr/>
        </p:nvSpPr>
        <p:spPr>
          <a:xfrm>
            <a:off x="381001" y="1194778"/>
            <a:ext cx="763929" cy="76392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Plantin MT Pro" panose="02020503050405020304" pitchFamily="18" charset="0"/>
              </a:rPr>
              <a:t>04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EC772DE-566D-72E6-9B40-565F819FB8CE}"/>
              </a:ext>
            </a:extLst>
          </p:cNvPr>
          <p:cNvCxnSpPr>
            <a:cxnSpLocks/>
          </p:cNvCxnSpPr>
          <p:nvPr/>
        </p:nvCxnSpPr>
        <p:spPr>
          <a:xfrm>
            <a:off x="381000" y="6307982"/>
            <a:ext cx="1142999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3E05B5B-CCEA-37F7-BA3C-CC007B0F46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46623"/>
              </p:ext>
            </p:extLst>
          </p:nvPr>
        </p:nvGraphicFramePr>
        <p:xfrm>
          <a:off x="4351455" y="1194778"/>
          <a:ext cx="3685236" cy="51132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0383">
                  <a:extLst>
                    <a:ext uri="{9D8B030D-6E8A-4147-A177-3AD203B41FA5}">
                      <a16:colId xmlns:a16="http://schemas.microsoft.com/office/drawing/2014/main" val="798904432"/>
                    </a:ext>
                  </a:extLst>
                </a:gridCol>
                <a:gridCol w="1516284">
                  <a:extLst>
                    <a:ext uri="{9D8B030D-6E8A-4147-A177-3AD203B41FA5}">
                      <a16:colId xmlns:a16="http://schemas.microsoft.com/office/drawing/2014/main" val="937728251"/>
                    </a:ext>
                  </a:extLst>
                </a:gridCol>
                <a:gridCol w="1508569">
                  <a:extLst>
                    <a:ext uri="{9D8B030D-6E8A-4147-A177-3AD203B41FA5}">
                      <a16:colId xmlns:a16="http://schemas.microsoft.com/office/drawing/2014/main" val="2946701041"/>
                    </a:ext>
                  </a:extLst>
                </a:gridCol>
              </a:tblGrid>
              <a:tr h="6747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No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Negara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PDB per </a:t>
                      </a:r>
                      <a:r>
                        <a:rPr lang="en-US" sz="1400" b="1" u="none" strike="noStrike" dirty="0" err="1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Kapita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307928"/>
                  </a:ext>
                </a:extLst>
              </a:tr>
              <a:tr h="40349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Singapore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sng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hlinkClick r:id="rId9"/>
                        </a:rPr>
                        <a:t>$94,481 </a:t>
                      </a:r>
                      <a:endParaRPr lang="en-US" sz="1400" b="0" i="0" u="sng" strike="noStrike" dirty="0">
                        <a:solidFill>
                          <a:srgbClr val="467886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620045"/>
                  </a:ext>
                </a:extLst>
              </a:tr>
              <a:tr h="4034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Brunei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sng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hlinkClick r:id="rId10"/>
                        </a:rPr>
                        <a:t>$33,858 </a:t>
                      </a:r>
                      <a:endParaRPr lang="en-US" sz="1400" b="0" i="0" u="sng" strike="noStrike" dirty="0">
                        <a:solidFill>
                          <a:srgbClr val="467886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332717"/>
                  </a:ext>
                </a:extLst>
              </a:tr>
              <a:tr h="40349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Malaysia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sng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hlinkClick r:id="rId11"/>
                        </a:rPr>
                        <a:t>$13,901 </a:t>
                      </a:r>
                      <a:endParaRPr lang="en-US" sz="1400" b="0" i="0" u="sng" strike="noStrike" dirty="0">
                        <a:solidFill>
                          <a:srgbClr val="467886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161767"/>
                  </a:ext>
                </a:extLst>
              </a:tr>
              <a:tr h="4034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Thailand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sng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hlinkClick r:id="rId12"/>
                        </a:rPr>
                        <a:t>$7,942 </a:t>
                      </a:r>
                      <a:endParaRPr lang="en-US" sz="1400" b="0" i="0" u="sng" strike="noStrike" dirty="0">
                        <a:solidFill>
                          <a:srgbClr val="467886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119284"/>
                  </a:ext>
                </a:extLst>
              </a:tr>
              <a:tr h="40349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Indonesia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sng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hlinkClick r:id="rId13"/>
                        </a:rPr>
                        <a:t>$5,074 </a:t>
                      </a:r>
                      <a:endParaRPr lang="en-US" sz="1400" b="0" i="0" u="sng" strike="noStrike" dirty="0">
                        <a:solidFill>
                          <a:srgbClr val="467886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11384"/>
                  </a:ext>
                </a:extLst>
              </a:tr>
              <a:tr h="4034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Vietnam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sng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hlinkClick r:id="rId14"/>
                        </a:rPr>
                        <a:t>$4,745 </a:t>
                      </a:r>
                      <a:endParaRPr lang="en-US" sz="1400" b="0" i="0" u="sng" strike="noStrike" dirty="0">
                        <a:solidFill>
                          <a:srgbClr val="467886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697675"/>
                  </a:ext>
                </a:extLst>
              </a:tr>
              <a:tr h="40349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Philippines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sng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hlinkClick r:id="rId15"/>
                        </a:rPr>
                        <a:t>$4,321 </a:t>
                      </a:r>
                      <a:endParaRPr lang="en-US" sz="1400" b="0" i="0" u="sng" strike="noStrike" dirty="0">
                        <a:solidFill>
                          <a:srgbClr val="467886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424170"/>
                  </a:ext>
                </a:extLst>
              </a:tr>
              <a:tr h="4034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Cambodia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sng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hlinkClick r:id="rId16"/>
                        </a:rPr>
                        <a:t>$2,812 </a:t>
                      </a:r>
                      <a:endParaRPr lang="en-US" sz="1400" b="0" i="0" u="sng" strike="noStrike" dirty="0">
                        <a:solidFill>
                          <a:srgbClr val="467886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36363"/>
                  </a:ext>
                </a:extLst>
              </a:tr>
              <a:tr h="40349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Laos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sng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hlinkClick r:id="rId17"/>
                        </a:rPr>
                        <a:t>$2,174 </a:t>
                      </a:r>
                      <a:endParaRPr lang="en-US" sz="1400" b="0" i="0" u="sng" strike="noStrike" dirty="0">
                        <a:solidFill>
                          <a:srgbClr val="467886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039631"/>
                  </a:ext>
                </a:extLst>
              </a:tr>
              <a:tr h="4034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Timor-Leste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sng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hlinkClick r:id="rId18"/>
                        </a:rPr>
                        <a:t>$1,508 </a:t>
                      </a:r>
                      <a:endParaRPr lang="en-US" sz="1400" b="0" i="0" u="sng" strike="noStrike" dirty="0">
                        <a:solidFill>
                          <a:srgbClr val="467886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757156"/>
                  </a:ext>
                </a:extLst>
              </a:tr>
              <a:tr h="40349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Myanmar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sng" strike="noStrike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hlinkClick r:id="rId19"/>
                        </a:rPr>
                        <a:t>$1,097 </a:t>
                      </a:r>
                      <a:endParaRPr lang="en-US" sz="1400" b="0" i="0" u="sng" strike="noStrike" dirty="0">
                        <a:solidFill>
                          <a:srgbClr val="467886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242421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64C96B0E-3830-E913-6F5E-9ED8CE0BD143}"/>
              </a:ext>
            </a:extLst>
          </p:cNvPr>
          <p:cNvSpPr txBox="1"/>
          <p:nvPr/>
        </p:nvSpPr>
        <p:spPr>
          <a:xfrm>
            <a:off x="8232444" y="1194778"/>
            <a:ext cx="3322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6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Untuk naik dari kisaran US$5.074 → US$5.520, Indonesia perlu:</a:t>
            </a:r>
            <a:endParaRPr lang="en-US" sz="1600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B27182C-2E2B-5FB5-1036-B343BB7E4732}"/>
              </a:ext>
            </a:extLst>
          </p:cNvPr>
          <p:cNvSpPr txBox="1"/>
          <p:nvPr/>
        </p:nvSpPr>
        <p:spPr>
          <a:xfrm>
            <a:off x="9297637" y="2047940"/>
            <a:ext cx="21645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 err="1">
                <a:latin typeface="Roboto" panose="02000000000000000000" pitchFamily="2" charset="0"/>
                <a:ea typeface="Roboto" panose="02000000000000000000" pitchFamily="2" charset="0"/>
              </a:rPr>
              <a:t>Pertumbuhan</a:t>
            </a:r>
            <a:r>
              <a:rPr lang="fi-FI" sz="1400" dirty="0">
                <a:latin typeface="Roboto" panose="02000000000000000000" pitchFamily="2" charset="0"/>
                <a:ea typeface="Roboto" panose="02000000000000000000" pitchFamily="2" charset="0"/>
              </a:rPr>
              <a:t> ekonomi </a:t>
            </a:r>
            <a:r>
              <a:rPr lang="fi-FI" sz="1400" dirty="0" err="1">
                <a:latin typeface="Roboto" panose="02000000000000000000" pitchFamily="2" charset="0"/>
                <a:ea typeface="Roboto" panose="02000000000000000000" pitchFamily="2" charset="0"/>
              </a:rPr>
              <a:t>minimal</a:t>
            </a:r>
            <a:r>
              <a:rPr lang="fi-FI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fi-FI" b="1" i="1" dirty="0">
                <a:solidFill>
                  <a:srgbClr val="C00000"/>
                </a:solidFill>
                <a:latin typeface="Plantin MT Pro" panose="02020503050405020304" pitchFamily="18" charset="0"/>
                <a:ea typeface="Roboto" panose="02000000000000000000" pitchFamily="2" charset="0"/>
              </a:rPr>
              <a:t>8-9% </a:t>
            </a:r>
            <a:endParaRPr lang="en-US" b="1" i="1" dirty="0">
              <a:solidFill>
                <a:srgbClr val="C00000"/>
              </a:solidFill>
              <a:latin typeface="Plantin MT Pro" panose="02020503050405020304" pitchFamily="18" charset="0"/>
              <a:ea typeface="Roboto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E789F69-0281-98B7-57DE-FB91680D776D}"/>
              </a:ext>
            </a:extLst>
          </p:cNvPr>
          <p:cNvSpPr txBox="1"/>
          <p:nvPr/>
        </p:nvSpPr>
        <p:spPr>
          <a:xfrm>
            <a:off x="9289270" y="2899194"/>
            <a:ext cx="216451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>
                <a:latin typeface="Roboto" panose="02000000000000000000" pitchFamily="2" charset="0"/>
                <a:ea typeface="Roboto" panose="02000000000000000000" pitchFamily="2" charset="0"/>
              </a:rPr>
              <a:t>Konsumsi rumah tangga harus naik secara riil, bukan nominal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D2A487-6927-6724-129F-EFDD23DA1E4F}"/>
              </a:ext>
            </a:extLst>
          </p:cNvPr>
          <p:cNvSpPr txBox="1"/>
          <p:nvPr/>
        </p:nvSpPr>
        <p:spPr>
          <a:xfrm>
            <a:off x="9280903" y="3924069"/>
            <a:ext cx="264102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>
                <a:latin typeface="Roboto" panose="02000000000000000000" pitchFamily="2" charset="0"/>
                <a:ea typeface="Roboto" panose="02000000000000000000" pitchFamily="2" charset="0"/>
              </a:rPr>
              <a:t>Perubahan paradigma investasi dari sektor ekstraktif ke manufaktur non-ekstraktif, agroindustry, logistik &amp; jasa bernilai tambah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13FCEFF-982C-5984-1E2C-8884F427B2CF}"/>
              </a:ext>
            </a:extLst>
          </p:cNvPr>
          <p:cNvSpPr txBox="1"/>
          <p:nvPr/>
        </p:nvSpPr>
        <p:spPr>
          <a:xfrm>
            <a:off x="9272534" y="5319333"/>
            <a:ext cx="252530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>
                <a:latin typeface="Roboto" panose="02000000000000000000" pitchFamily="2" charset="0"/>
                <a:ea typeface="Roboto" panose="02000000000000000000" pitchFamily="2" charset="0"/>
              </a:rPr>
              <a:t>Rupiah stabil dan kredibel, tidak ditopang penguatan sementara</a:t>
            </a:r>
          </a:p>
        </p:txBody>
      </p:sp>
      <p:sp>
        <p:nvSpPr>
          <p:cNvPr id="33" name="Arrow: Up 32">
            <a:extLst>
              <a:ext uri="{FF2B5EF4-FFF2-40B4-BE49-F238E27FC236}">
                <a16:creationId xmlns:a16="http://schemas.microsoft.com/office/drawing/2014/main" id="{F3BD9138-FCBD-1874-F26C-046C7A1F15EB}"/>
              </a:ext>
            </a:extLst>
          </p:cNvPr>
          <p:cNvSpPr/>
          <p:nvPr/>
        </p:nvSpPr>
        <p:spPr>
          <a:xfrm>
            <a:off x="8541279" y="2118005"/>
            <a:ext cx="392541" cy="489204"/>
          </a:xfrm>
          <a:prstGeom prst="up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Graphic 33" descr="Home with solid fill">
            <a:extLst>
              <a:ext uri="{FF2B5EF4-FFF2-40B4-BE49-F238E27FC236}">
                <a16:creationId xmlns:a16="http://schemas.microsoft.com/office/drawing/2014/main" id="{66AE2B2A-5085-8537-41B1-B4DC4D9F787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424735" y="2856956"/>
            <a:ext cx="682488" cy="682488"/>
          </a:xfrm>
          <a:prstGeom prst="rect">
            <a:avLst/>
          </a:prstGeom>
        </p:spPr>
      </p:pic>
      <p:pic>
        <p:nvPicPr>
          <p:cNvPr id="35" name="Graphic 34" descr="Factory with solid fill">
            <a:extLst>
              <a:ext uri="{FF2B5EF4-FFF2-40B4-BE49-F238E27FC236}">
                <a16:creationId xmlns:a16="http://schemas.microsoft.com/office/drawing/2014/main" id="{B10FD6F4-4533-FB7F-D72D-427128DB3E9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8435957" y="3880688"/>
            <a:ext cx="744036" cy="744036"/>
          </a:xfrm>
          <a:prstGeom prst="rect">
            <a:avLst/>
          </a:prstGeom>
        </p:spPr>
      </p:pic>
      <p:pic>
        <p:nvPicPr>
          <p:cNvPr id="38" name="Picture 3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BD3EA99-71A9-E32A-596C-73D395DBD21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565" y="5395393"/>
            <a:ext cx="535658" cy="535658"/>
          </a:xfrm>
          <a:prstGeom prst="rect">
            <a:avLst/>
          </a:prstGeom>
        </p:spPr>
      </p:pic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71EDFAE6-3F93-FCE3-6F8F-7BEBB0765E99}"/>
              </a:ext>
            </a:extLst>
          </p:cNvPr>
          <p:cNvSpPr txBox="1">
            <a:spLocks/>
          </p:cNvSpPr>
          <p:nvPr/>
        </p:nvSpPr>
        <p:spPr>
          <a:xfrm>
            <a:off x="4295553" y="6535729"/>
            <a:ext cx="1890840" cy="3377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Sumber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: IMF, 2025</a:t>
            </a:r>
          </a:p>
        </p:txBody>
      </p:sp>
    </p:spTree>
    <p:extLst>
      <p:ext uri="{BB962C8B-B14F-4D97-AF65-F5344CB8AC3E}">
        <p14:creationId xmlns:p14="http://schemas.microsoft.com/office/powerpoint/2010/main" val="2718572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54A6F-057E-5729-C6F5-20195A2DE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E183C4E3-ECF3-0AE1-E2F6-776ADABA30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1" y="342900"/>
            <a:ext cx="1457527" cy="344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2A8702-A471-971D-7C48-1A0EE2621ADD}"/>
              </a:ext>
            </a:extLst>
          </p:cNvPr>
          <p:cNvSpPr txBox="1"/>
          <p:nvPr/>
        </p:nvSpPr>
        <p:spPr>
          <a:xfrm>
            <a:off x="277513" y="6561161"/>
            <a:ext cx="1460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Jangkara.id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F05370-190A-E879-035C-1EB4F771AF72}"/>
              </a:ext>
            </a:extLst>
          </p:cNvPr>
          <p:cNvSpPr txBox="1"/>
          <p:nvPr/>
        </p:nvSpPr>
        <p:spPr>
          <a:xfrm>
            <a:off x="7896448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Jakarta: (021) 227 68255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C0D912-8ADE-9C17-3CF0-F1B7F7B1A44F}"/>
              </a:ext>
            </a:extLst>
          </p:cNvPr>
          <p:cNvSpPr txBox="1"/>
          <p:nvPr/>
        </p:nvSpPr>
        <p:spPr>
          <a:xfrm>
            <a:off x="10044224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Yogyakarta: (0274) 433 3958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58ACED-B798-2B5D-7018-69E110FC023C}"/>
              </a:ext>
            </a:extLst>
          </p:cNvPr>
          <p:cNvSpPr txBox="1"/>
          <p:nvPr/>
        </p:nvSpPr>
        <p:spPr>
          <a:xfrm>
            <a:off x="1561564" y="6564191"/>
            <a:ext cx="1997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infogram@infogram.id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5123D1-31F0-F8C6-3E79-313D32061F8A}"/>
              </a:ext>
            </a:extLst>
          </p:cNvPr>
          <p:cNvSpPr txBox="1"/>
          <p:nvPr/>
        </p:nvSpPr>
        <p:spPr>
          <a:xfrm>
            <a:off x="2796665" y="366952"/>
            <a:ext cx="3454902" cy="299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C00000"/>
                </a:solidFill>
                <a:latin typeface="Plantin MT Pro" panose="02020503050405020304" pitchFamily="18" charset="0"/>
              </a:rPr>
              <a:t>Indonesia Economy Outlook 	</a:t>
            </a:r>
            <a:r>
              <a:rPr lang="en-US" sz="1200" b="1" dirty="0">
                <a:solidFill>
                  <a:srgbClr val="C00000"/>
                </a:solidFill>
                <a:latin typeface="Roboto Slab" pitchFamily="2" charset="0"/>
                <a:ea typeface="Roboto Slab" pitchFamily="2" charset="0"/>
              </a:rPr>
              <a:t>2026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B07C0C-86E4-5488-9700-DAC0D755A437}"/>
              </a:ext>
            </a:extLst>
          </p:cNvPr>
          <p:cNvGrpSpPr/>
          <p:nvPr/>
        </p:nvGrpSpPr>
        <p:grpSpPr>
          <a:xfrm>
            <a:off x="10664606" y="275089"/>
            <a:ext cx="1146394" cy="460291"/>
            <a:chOff x="8993634" y="275089"/>
            <a:chExt cx="2597428" cy="1042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7753F6AB-62C7-2F58-3EAE-39CDACD76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757813" y="275089"/>
              <a:ext cx="1042899" cy="104289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DE9A08EB-18BC-5141-E316-24EED856A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768102" y="391160"/>
              <a:ext cx="822960" cy="82296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C28AD9E7-603F-BC80-1039-DD4C5001FF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93634" y="415290"/>
              <a:ext cx="767717" cy="767715"/>
            </a:xfrm>
            <a:prstGeom prst="rect">
              <a:avLst/>
            </a:prstGeom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DC3CB859-2FCA-E686-A816-CA073A09CD9A}"/>
              </a:ext>
            </a:extLst>
          </p:cNvPr>
          <p:cNvSpPr txBox="1"/>
          <p:nvPr/>
        </p:nvSpPr>
        <p:spPr>
          <a:xfrm>
            <a:off x="277513" y="2862849"/>
            <a:ext cx="4421809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Data Purchasing Managers' Index (PMI) yang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dirilis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S&amp;P Global per November 2025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menunjukkan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aktivitas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manufaktur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Indonesia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berada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di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teritori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ekspansif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Kontraksi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empat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bulan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berturut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antara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April – Juni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terjadi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karena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badai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PHK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membuat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aktivitas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manufaktur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berkurang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drastis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Kenaikan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PMI belum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sepenuhnya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menunjukkan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pemulihan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struktural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 CORE Indonesia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mencatat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dalam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jangka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panjang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struktur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industri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manufaktur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tampak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masih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rapuh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kontribusi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manufaktur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terhadap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PDB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terus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menurun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dari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21% pada 2015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menjadi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19% pada 2025, di bawah target share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manufaktur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terhadap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PDB: 20,8% pada 2025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Untuk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mengakselerasi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aktivitas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manufaktur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tahun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2026,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arah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kebijakan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industri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ke depan perlu lebih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terintegrasi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dan tidak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hanya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bertumpu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pada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hilirisasi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mineral.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Penguatan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industri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komponen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bahan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antara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dan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manufaktur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menengah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harus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menjadi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prioritas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78DA2A1-E88A-8C04-22B0-4191B97870B3}"/>
              </a:ext>
            </a:extLst>
          </p:cNvPr>
          <p:cNvSpPr txBox="1">
            <a:spLocks/>
          </p:cNvSpPr>
          <p:nvPr/>
        </p:nvSpPr>
        <p:spPr>
          <a:xfrm>
            <a:off x="288069" y="1953178"/>
            <a:ext cx="2888665" cy="8971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i="1" dirty="0">
                <a:latin typeface="Plantin MT Pro" panose="02020503050405020304" pitchFamily="18" charset="0"/>
                <a:ea typeface="Roboto" panose="02000000000000000000" pitchFamily="2" charset="0"/>
              </a:rPr>
              <a:t>PMI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6EAF2B3-F05E-7373-159A-463E00EC7A2F}"/>
              </a:ext>
            </a:extLst>
          </p:cNvPr>
          <p:cNvSpPr/>
          <p:nvPr/>
        </p:nvSpPr>
        <p:spPr>
          <a:xfrm>
            <a:off x="381001" y="1194778"/>
            <a:ext cx="763929" cy="76392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Plantin MT Pro" panose="02020503050405020304" pitchFamily="18" charset="0"/>
              </a:rPr>
              <a:t>05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B3452B9-8D22-CC3C-C471-E97B852B0E11}"/>
              </a:ext>
            </a:extLst>
          </p:cNvPr>
          <p:cNvCxnSpPr>
            <a:cxnSpLocks/>
          </p:cNvCxnSpPr>
          <p:nvPr/>
        </p:nvCxnSpPr>
        <p:spPr>
          <a:xfrm>
            <a:off x="381000" y="6307982"/>
            <a:ext cx="1142999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3703B8B4-852E-E393-021E-FC818950B6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5154132"/>
              </p:ext>
            </p:extLst>
          </p:nvPr>
        </p:nvGraphicFramePr>
        <p:xfrm>
          <a:off x="5276939" y="1269088"/>
          <a:ext cx="6290991" cy="3330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7FF9F825-E302-FA06-9B69-7E45CBA5CF15}"/>
              </a:ext>
            </a:extLst>
          </p:cNvPr>
          <p:cNvSpPr txBox="1"/>
          <p:nvPr/>
        </p:nvSpPr>
        <p:spPr>
          <a:xfrm>
            <a:off x="6767743" y="4901582"/>
            <a:ext cx="46648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Indeks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manufaktur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diprediksi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tetap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ekspansif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hingga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Q1-2026. ADB</a:t>
            </a:r>
            <a:r>
              <a:rPr lang="en-US" sz="12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menilai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sektor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industri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menunjukkan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kondisi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ekspansi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yang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stabil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dan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mendukung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momentum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pemulihan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sv-SE" sz="1200" dirty="0">
                <a:latin typeface="Roboto" panose="02000000000000000000" pitchFamily="2" charset="0"/>
                <a:ea typeface="Roboto" panose="02000000000000000000" pitchFamily="2" charset="0"/>
              </a:rPr>
              <a:t>Namun, </a:t>
            </a:r>
            <a:r>
              <a:rPr lang="sv-SE" sz="1200" dirty="0" err="1">
                <a:latin typeface="Roboto" panose="02000000000000000000" pitchFamily="2" charset="0"/>
                <a:ea typeface="Roboto" panose="02000000000000000000" pitchFamily="2" charset="0"/>
              </a:rPr>
              <a:t>Apindo</a:t>
            </a:r>
            <a:r>
              <a:rPr lang="sv-SE" sz="1200" dirty="0">
                <a:latin typeface="Roboto" panose="02000000000000000000" pitchFamily="2" charset="0"/>
                <a:ea typeface="Roboto" panose="02000000000000000000" pitchFamily="2" charset="0"/>
              </a:rPr>
              <a:t> mengingatkan potensi pelemahan di pertengahan 2026 saat faktor musiman (Imlek, Ramadhan, dan Idul Fitri) mereda.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B7EE8C2-09E1-9624-3CEB-8C60D0B630A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254" y="4937571"/>
            <a:ext cx="1193493" cy="95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069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8843B-9D3E-861C-ACC4-7AFE4B268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B4861953-7386-0C77-CD13-D60635BF2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1" y="342900"/>
            <a:ext cx="1457527" cy="344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38C345-E395-A5EB-3140-C70AA26B78A4}"/>
              </a:ext>
            </a:extLst>
          </p:cNvPr>
          <p:cNvSpPr txBox="1"/>
          <p:nvPr/>
        </p:nvSpPr>
        <p:spPr>
          <a:xfrm>
            <a:off x="277513" y="6561161"/>
            <a:ext cx="1460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Jangkara.id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EFB858-FF4E-CB17-D099-DF468DBC5754}"/>
              </a:ext>
            </a:extLst>
          </p:cNvPr>
          <p:cNvSpPr txBox="1"/>
          <p:nvPr/>
        </p:nvSpPr>
        <p:spPr>
          <a:xfrm>
            <a:off x="7896448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Jakarta: (021) 227 68255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BDE927-AEDF-12A9-C884-7925D43E69E5}"/>
              </a:ext>
            </a:extLst>
          </p:cNvPr>
          <p:cNvSpPr txBox="1"/>
          <p:nvPr/>
        </p:nvSpPr>
        <p:spPr>
          <a:xfrm>
            <a:off x="10044224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Yogyakarta: (0274) 433 3958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D42939-9E5D-E092-691B-1C9A038B9240}"/>
              </a:ext>
            </a:extLst>
          </p:cNvPr>
          <p:cNvSpPr txBox="1"/>
          <p:nvPr/>
        </p:nvSpPr>
        <p:spPr>
          <a:xfrm>
            <a:off x="1561564" y="6564191"/>
            <a:ext cx="1997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infogram@infogram.id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109F6C-3FE7-45B1-0AEE-B4692C09183A}"/>
              </a:ext>
            </a:extLst>
          </p:cNvPr>
          <p:cNvSpPr txBox="1"/>
          <p:nvPr/>
        </p:nvSpPr>
        <p:spPr>
          <a:xfrm>
            <a:off x="2796665" y="366952"/>
            <a:ext cx="3454902" cy="299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C00000"/>
                </a:solidFill>
                <a:latin typeface="Plantin MT Pro" panose="02020503050405020304" pitchFamily="18" charset="0"/>
              </a:rPr>
              <a:t>Indonesia Economy Outlook 	</a:t>
            </a:r>
            <a:r>
              <a:rPr lang="en-US" sz="1200" b="1" dirty="0">
                <a:solidFill>
                  <a:srgbClr val="C00000"/>
                </a:solidFill>
                <a:latin typeface="Roboto Slab" pitchFamily="2" charset="0"/>
                <a:ea typeface="Roboto Slab" pitchFamily="2" charset="0"/>
              </a:rPr>
              <a:t>2026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585C92E-1403-5AE0-6423-183F235D0EA8}"/>
              </a:ext>
            </a:extLst>
          </p:cNvPr>
          <p:cNvGrpSpPr/>
          <p:nvPr/>
        </p:nvGrpSpPr>
        <p:grpSpPr>
          <a:xfrm>
            <a:off x="10664606" y="275089"/>
            <a:ext cx="1146394" cy="460291"/>
            <a:chOff x="8993634" y="275089"/>
            <a:chExt cx="2597428" cy="1042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860E857E-93D1-C2EE-0895-9558DFD48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757813" y="275089"/>
              <a:ext cx="1042899" cy="104289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313CE185-6813-A88E-A977-C06689750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768102" y="391160"/>
              <a:ext cx="822960" cy="82296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89A3D1F9-1492-C2D5-1899-D6B527D85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93634" y="415290"/>
              <a:ext cx="767717" cy="767715"/>
            </a:xfrm>
            <a:prstGeom prst="rect">
              <a:avLst/>
            </a:prstGeom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B490EADA-F50C-53E1-3F34-96D93D1AB728}"/>
              </a:ext>
            </a:extLst>
          </p:cNvPr>
          <p:cNvSpPr txBox="1"/>
          <p:nvPr/>
        </p:nvSpPr>
        <p:spPr>
          <a:xfrm>
            <a:off x="381000" y="2301303"/>
            <a:ext cx="5023413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Indonesia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menetapkan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rasio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40% utang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terhadap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GDP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sebagai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batas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aman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yang harus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dijaga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secara prudent.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Trading Economics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memperkirakan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rasio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utang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pemerintah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terhadap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PDB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stabil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di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kisaran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38,50% pada 2026 dan 38,10% pada 2027.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C3300ED-FA5B-ADF6-99F0-F56DDCB2C4FC}"/>
              </a:ext>
            </a:extLst>
          </p:cNvPr>
          <p:cNvSpPr txBox="1">
            <a:spLocks/>
          </p:cNvSpPr>
          <p:nvPr/>
        </p:nvSpPr>
        <p:spPr>
          <a:xfrm>
            <a:off x="1376089" y="1230388"/>
            <a:ext cx="2536154" cy="8971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i="1" dirty="0">
                <a:latin typeface="Plantin MT Pro" panose="02020503050405020304" pitchFamily="18" charset="0"/>
                <a:ea typeface="Roboto" panose="02000000000000000000" pitchFamily="2" charset="0"/>
              </a:rPr>
              <a:t>Debt to GDP Ratio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52FA5E7-A6F5-C8B9-F703-5AA66A84B4B8}"/>
              </a:ext>
            </a:extLst>
          </p:cNvPr>
          <p:cNvSpPr/>
          <p:nvPr/>
        </p:nvSpPr>
        <p:spPr>
          <a:xfrm>
            <a:off x="381001" y="1194778"/>
            <a:ext cx="763929" cy="76392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Plantin MT Pro" panose="02020503050405020304" pitchFamily="18" charset="0"/>
              </a:rPr>
              <a:t>06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4B532E81-139B-EF34-39E2-EB66EB340A2C}"/>
              </a:ext>
            </a:extLst>
          </p:cNvPr>
          <p:cNvCxnSpPr>
            <a:cxnSpLocks/>
          </p:cNvCxnSpPr>
          <p:nvPr/>
        </p:nvCxnSpPr>
        <p:spPr>
          <a:xfrm>
            <a:off x="381000" y="6307982"/>
            <a:ext cx="1142999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5FB56AFC-54A3-3A19-6456-AD27F0005D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17" y="3436966"/>
            <a:ext cx="4884517" cy="2868233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C84A73D-0AD7-B7CE-91C9-510CE4002D70}"/>
              </a:ext>
            </a:extLst>
          </p:cNvPr>
          <p:cNvSpPr txBox="1">
            <a:spLocks/>
          </p:cNvSpPr>
          <p:nvPr/>
        </p:nvSpPr>
        <p:spPr>
          <a:xfrm>
            <a:off x="4027990" y="5571651"/>
            <a:ext cx="1409892" cy="242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Sumber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: IMF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50B5B3-1E23-88D1-75B7-0A9CB4E8E427}"/>
              </a:ext>
            </a:extLst>
          </p:cNvPr>
          <p:cNvSpPr txBox="1"/>
          <p:nvPr/>
        </p:nvSpPr>
        <p:spPr>
          <a:xfrm>
            <a:off x="4524116" y="4668512"/>
            <a:ext cx="811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</a:rPr>
              <a:t>40,8%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D342A7C-DC0C-7BA1-76C3-F37780803F17}"/>
              </a:ext>
            </a:extLst>
          </p:cNvPr>
          <p:cNvSpPr txBox="1"/>
          <p:nvPr/>
        </p:nvSpPr>
        <p:spPr>
          <a:xfrm>
            <a:off x="6287733" y="1859171"/>
            <a:ext cx="21050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</a:rPr>
              <a:t>Rp 9.138,05 </a:t>
            </a:r>
            <a:r>
              <a:rPr lang="en-US" b="1" dirty="0" err="1">
                <a:latin typeface="Roboto" panose="02000000000000000000" pitchFamily="2" charset="0"/>
                <a:ea typeface="Roboto" panose="02000000000000000000" pitchFamily="2" charset="0"/>
              </a:rPr>
              <a:t>triliun</a:t>
            </a:r>
            <a:endParaRPr lang="en-US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Q2-2025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B7AA6EDD-FB7A-EF75-77E2-71B1B1F87103}"/>
              </a:ext>
            </a:extLst>
          </p:cNvPr>
          <p:cNvSpPr/>
          <p:nvPr/>
        </p:nvSpPr>
        <p:spPr>
          <a:xfrm>
            <a:off x="8588446" y="2049544"/>
            <a:ext cx="755374" cy="265583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D4865E-DB22-A91C-32B4-A35CDB196D2E}"/>
              </a:ext>
            </a:extLst>
          </p:cNvPr>
          <p:cNvSpPr txBox="1"/>
          <p:nvPr/>
        </p:nvSpPr>
        <p:spPr>
          <a:xfrm>
            <a:off x="9505712" y="1879558"/>
            <a:ext cx="21050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</a:rPr>
              <a:t>Rp 9.408,64 </a:t>
            </a:r>
            <a:r>
              <a:rPr lang="en-US" b="1" dirty="0" err="1">
                <a:latin typeface="Roboto" panose="02000000000000000000" pitchFamily="2" charset="0"/>
                <a:ea typeface="Roboto" panose="02000000000000000000" pitchFamily="2" charset="0"/>
              </a:rPr>
              <a:t>triliun</a:t>
            </a:r>
            <a:endParaRPr lang="en-US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Q3-2025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BE68E5C-9903-85B8-0485-126412A32674}"/>
              </a:ext>
            </a:extLst>
          </p:cNvPr>
          <p:cNvSpPr txBox="1"/>
          <p:nvPr/>
        </p:nvSpPr>
        <p:spPr>
          <a:xfrm>
            <a:off x="8421331" y="1775359"/>
            <a:ext cx="994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</a:rPr>
              <a:t>+ 2,95%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F65D793-D6DD-2D29-23FA-F626DB844C34}"/>
              </a:ext>
            </a:extLst>
          </p:cNvPr>
          <p:cNvSpPr txBox="1">
            <a:spLocks/>
          </p:cNvSpPr>
          <p:nvPr/>
        </p:nvSpPr>
        <p:spPr>
          <a:xfrm>
            <a:off x="5928571" y="2743103"/>
            <a:ext cx="2464904" cy="38274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Utang </a:t>
            </a:r>
            <a:r>
              <a:rPr lang="en-US" sz="2000" dirty="0" err="1">
                <a:latin typeface="Roboto" panose="02000000000000000000" pitchFamily="2" charset="0"/>
                <a:ea typeface="Roboto" panose="02000000000000000000" pitchFamily="2" charset="0"/>
              </a:rPr>
              <a:t>Luar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Negeri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B1B8A2AC-72CC-BFC0-05FA-239C08B98CEF}"/>
              </a:ext>
            </a:extLst>
          </p:cNvPr>
          <p:cNvSpPr txBox="1">
            <a:spLocks/>
          </p:cNvSpPr>
          <p:nvPr/>
        </p:nvSpPr>
        <p:spPr>
          <a:xfrm>
            <a:off x="5928888" y="1274045"/>
            <a:ext cx="2733261" cy="334436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Total Utang </a:t>
            </a:r>
            <a:r>
              <a:rPr lang="en-US" sz="2000" dirty="0" err="1">
                <a:latin typeface="Roboto" panose="02000000000000000000" pitchFamily="2" charset="0"/>
                <a:ea typeface="Roboto" panose="02000000000000000000" pitchFamily="2" charset="0"/>
              </a:rPr>
              <a:t>Pemerintah</a:t>
            </a:r>
            <a:endParaRPr lang="en-US" sz="20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8FB627-A747-70EA-5487-B1F93A79D06C}"/>
              </a:ext>
            </a:extLst>
          </p:cNvPr>
          <p:cNvSpPr txBox="1"/>
          <p:nvPr/>
        </p:nvSpPr>
        <p:spPr>
          <a:xfrm>
            <a:off x="6261727" y="3183356"/>
            <a:ext cx="19078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</a:rPr>
              <a:t>US$ 424,4 </a:t>
            </a:r>
            <a:r>
              <a:rPr lang="en-US" b="1" dirty="0" err="1">
                <a:latin typeface="Roboto" panose="02000000000000000000" pitchFamily="2" charset="0"/>
                <a:ea typeface="Roboto" panose="02000000000000000000" pitchFamily="2" charset="0"/>
              </a:rPr>
              <a:t>miliar</a:t>
            </a:r>
            <a:endParaRPr lang="en-US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Q2-2025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FB8450C-5E50-CCD9-DFA4-D0469B4151CD}"/>
              </a:ext>
            </a:extLst>
          </p:cNvPr>
          <p:cNvSpPr txBox="1"/>
          <p:nvPr/>
        </p:nvSpPr>
        <p:spPr>
          <a:xfrm>
            <a:off x="9601891" y="3157627"/>
            <a:ext cx="19078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</a:rPr>
              <a:t>US$ 432,3 </a:t>
            </a:r>
            <a:r>
              <a:rPr lang="en-US" b="1" dirty="0" err="1">
                <a:latin typeface="Roboto" panose="02000000000000000000" pitchFamily="2" charset="0"/>
                <a:ea typeface="Roboto" panose="02000000000000000000" pitchFamily="2" charset="0"/>
              </a:rPr>
              <a:t>miliar</a:t>
            </a:r>
            <a:endParaRPr lang="en-US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Q3-2025</a:t>
            </a: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69C844C4-DA08-4FC5-0C97-02E3209C589C}"/>
              </a:ext>
            </a:extLst>
          </p:cNvPr>
          <p:cNvSpPr/>
          <p:nvPr/>
        </p:nvSpPr>
        <p:spPr>
          <a:xfrm>
            <a:off x="8588446" y="3348000"/>
            <a:ext cx="755374" cy="265583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225C091-EFA1-BE3D-54A1-BE348E6DB45B}"/>
              </a:ext>
            </a:extLst>
          </p:cNvPr>
          <p:cNvSpPr txBox="1"/>
          <p:nvPr/>
        </p:nvSpPr>
        <p:spPr>
          <a:xfrm>
            <a:off x="8443774" y="3050234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</a:rPr>
              <a:t>- 1,89%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F97ABCB-4816-FB2E-E74C-A6A77F160FC5}"/>
              </a:ext>
            </a:extLst>
          </p:cNvPr>
          <p:cNvSpPr txBox="1"/>
          <p:nvPr/>
        </p:nvSpPr>
        <p:spPr>
          <a:xfrm>
            <a:off x="5928571" y="4086776"/>
            <a:ext cx="5221622" cy="646331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Rp 781,9 </a:t>
            </a:r>
            <a:r>
              <a:rPr lang="en-US" b="1" dirty="0" err="1">
                <a:solidFill>
                  <a:schemeClr val="bg2"/>
                </a:solidFill>
              </a:rPr>
              <a:t>triliun</a:t>
            </a:r>
            <a:endParaRPr lang="en-US" b="1" dirty="0">
              <a:solidFill>
                <a:schemeClr val="bg2"/>
              </a:solidFill>
            </a:endParaRPr>
          </a:p>
          <a:p>
            <a:pPr algn="ctr"/>
            <a:r>
              <a:rPr lang="en-US" dirty="0" err="1">
                <a:solidFill>
                  <a:schemeClr val="bg2"/>
                </a:solidFill>
              </a:rPr>
              <a:t>penarikan</a:t>
            </a:r>
            <a:r>
              <a:rPr lang="en-US" dirty="0">
                <a:solidFill>
                  <a:schemeClr val="bg2"/>
                </a:solidFill>
              </a:rPr>
              <a:t> utang </a:t>
            </a:r>
            <a:r>
              <a:rPr lang="en-US" dirty="0" err="1">
                <a:solidFill>
                  <a:schemeClr val="bg2"/>
                </a:solidFill>
              </a:rPr>
              <a:t>baru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membiayai</a:t>
            </a:r>
            <a:r>
              <a:rPr lang="en-US" dirty="0">
                <a:solidFill>
                  <a:schemeClr val="bg2"/>
                </a:solidFill>
              </a:rPr>
              <a:t> APBN 2026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6175FEB-ADD6-CB5E-FC3C-17AAB611A176}"/>
              </a:ext>
            </a:extLst>
          </p:cNvPr>
          <p:cNvSpPr txBox="1"/>
          <p:nvPr/>
        </p:nvSpPr>
        <p:spPr>
          <a:xfrm>
            <a:off x="5928571" y="4897357"/>
            <a:ext cx="3553473" cy="646331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Rp 10.360 </a:t>
            </a:r>
            <a:r>
              <a:rPr lang="en-US" b="1" dirty="0" err="1">
                <a:solidFill>
                  <a:schemeClr val="bg2"/>
                </a:solidFill>
              </a:rPr>
              <a:t>triliun</a:t>
            </a:r>
            <a:endParaRPr lang="en-US" b="1" dirty="0">
              <a:solidFill>
                <a:schemeClr val="bg2"/>
              </a:solidFill>
            </a:endParaRPr>
          </a:p>
          <a:p>
            <a:pPr algn="ctr"/>
            <a:r>
              <a:rPr lang="en-US" dirty="0" err="1">
                <a:solidFill>
                  <a:schemeClr val="bg2"/>
                </a:solidFill>
              </a:rPr>
              <a:t>prediksi</a:t>
            </a:r>
            <a:r>
              <a:rPr lang="en-US" dirty="0">
                <a:solidFill>
                  <a:schemeClr val="bg2"/>
                </a:solidFill>
              </a:rPr>
              <a:t> utang </a:t>
            </a:r>
            <a:r>
              <a:rPr lang="en-US" dirty="0" err="1">
                <a:solidFill>
                  <a:schemeClr val="bg2"/>
                </a:solidFill>
              </a:rPr>
              <a:t>pemerintah</a:t>
            </a:r>
            <a:r>
              <a:rPr lang="en-US" dirty="0">
                <a:solidFill>
                  <a:schemeClr val="bg2"/>
                </a:solidFill>
              </a:rPr>
              <a:t> di 2026</a:t>
            </a:r>
          </a:p>
        </p:txBody>
      </p:sp>
    </p:spTree>
    <p:extLst>
      <p:ext uri="{BB962C8B-B14F-4D97-AF65-F5344CB8AC3E}">
        <p14:creationId xmlns:p14="http://schemas.microsoft.com/office/powerpoint/2010/main" val="4207962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D6DB8-8882-043E-A312-ADCB94E33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B5E867FB-9BD7-5722-D2F9-6D7CB25A2C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1" y="342900"/>
            <a:ext cx="1457527" cy="344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F74099-5C96-5B4C-210B-68359FB29FBD}"/>
              </a:ext>
            </a:extLst>
          </p:cNvPr>
          <p:cNvSpPr txBox="1"/>
          <p:nvPr/>
        </p:nvSpPr>
        <p:spPr>
          <a:xfrm>
            <a:off x="277513" y="6561161"/>
            <a:ext cx="1460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Jangkara.id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BFF94B-0B13-7095-09B8-8B3A8CE0D77B}"/>
              </a:ext>
            </a:extLst>
          </p:cNvPr>
          <p:cNvSpPr txBox="1"/>
          <p:nvPr/>
        </p:nvSpPr>
        <p:spPr>
          <a:xfrm>
            <a:off x="7896448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Jakarta: (021) 227 68255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42CC03-96EF-A3CC-CDA7-93E4FB8DEF6A}"/>
              </a:ext>
            </a:extLst>
          </p:cNvPr>
          <p:cNvSpPr txBox="1"/>
          <p:nvPr/>
        </p:nvSpPr>
        <p:spPr>
          <a:xfrm>
            <a:off x="10044224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Yogyakarta: (0274) 433 3958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4EF73A-DB8B-D9B2-DCC1-0A3B087B02EA}"/>
              </a:ext>
            </a:extLst>
          </p:cNvPr>
          <p:cNvSpPr txBox="1"/>
          <p:nvPr/>
        </p:nvSpPr>
        <p:spPr>
          <a:xfrm>
            <a:off x="1561564" y="6564191"/>
            <a:ext cx="1997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infogram@infogram.id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120347-5B14-B34A-69FD-2CCC89BE6312}"/>
              </a:ext>
            </a:extLst>
          </p:cNvPr>
          <p:cNvSpPr txBox="1"/>
          <p:nvPr/>
        </p:nvSpPr>
        <p:spPr>
          <a:xfrm>
            <a:off x="2796665" y="366952"/>
            <a:ext cx="3454902" cy="299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C00000"/>
                </a:solidFill>
                <a:latin typeface="Plantin MT Pro" panose="02020503050405020304" pitchFamily="18" charset="0"/>
              </a:rPr>
              <a:t>Indonesia Economy Outlook 	</a:t>
            </a:r>
            <a:r>
              <a:rPr lang="en-US" sz="1200" b="1" dirty="0">
                <a:solidFill>
                  <a:srgbClr val="C00000"/>
                </a:solidFill>
                <a:latin typeface="Roboto Slab" pitchFamily="2" charset="0"/>
                <a:ea typeface="Roboto Slab" pitchFamily="2" charset="0"/>
              </a:rPr>
              <a:t>2026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2C4A59C-4BE3-A078-CFB7-7E198DD0E1FB}"/>
              </a:ext>
            </a:extLst>
          </p:cNvPr>
          <p:cNvGrpSpPr/>
          <p:nvPr/>
        </p:nvGrpSpPr>
        <p:grpSpPr>
          <a:xfrm>
            <a:off x="10664606" y="275089"/>
            <a:ext cx="1146394" cy="460291"/>
            <a:chOff x="8993634" y="275089"/>
            <a:chExt cx="2597428" cy="1042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D0FA2AF6-5C58-806B-0F6B-719BD1F1C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757813" y="275089"/>
              <a:ext cx="1042899" cy="104289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D08EB274-E5F7-F178-35F1-8BF7BC297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768102" y="391160"/>
              <a:ext cx="822960" cy="82296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53F6AF6A-3AC6-3557-65B7-A3C5A933F15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93634" y="415290"/>
              <a:ext cx="767717" cy="767715"/>
            </a:xfrm>
            <a:prstGeom prst="rect">
              <a:avLst/>
            </a:prstGeom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07BCE818-B857-8B4E-A926-45A9EA11A523}"/>
              </a:ext>
            </a:extLst>
          </p:cNvPr>
          <p:cNvSpPr txBox="1"/>
          <p:nvPr/>
        </p:nvSpPr>
        <p:spPr>
          <a:xfrm>
            <a:off x="381001" y="2301303"/>
            <a:ext cx="3429000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Bank Indonesia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mempertahankan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suku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bunga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acuannya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sebesar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4,75% pada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Desember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2025.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Penurunan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BI Rate dan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injeksi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likuiditas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Rp200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triliun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belum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sepenuhnya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tertransmisi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ke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penyaluran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kredit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 Per Oktober 2025,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pertumbuhan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kredit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hanya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mencapai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6,9%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menunjukkan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sambutan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yang minim. 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Sebaliknya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Dana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Pihak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Ketiga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tumbuh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lebih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tinggi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(11,48%),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mengindikasikan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konsumen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lebih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berhati-hati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dalam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membelanjakan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uang.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Permintaan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kredit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yang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lemah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juga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dipengaruhi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oleh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pergeseran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prioritas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belanja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pemerintah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dari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infrastruktur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ke program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prioritas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seperti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Makan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Bergizi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Gratis (MBG)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Perbanas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memprediksi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kredit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baru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terakselerasi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di 2026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berkat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penurunan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suku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bunga dan momentum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Idul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Fitri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70070D1-3672-D6FB-9B8B-FFE09539653B}"/>
              </a:ext>
            </a:extLst>
          </p:cNvPr>
          <p:cNvSpPr txBox="1">
            <a:spLocks/>
          </p:cNvSpPr>
          <p:nvPr/>
        </p:nvSpPr>
        <p:spPr>
          <a:xfrm>
            <a:off x="1396409" y="955912"/>
            <a:ext cx="2536154" cy="8971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i="1" dirty="0">
                <a:latin typeface="Plantin MT Pro" panose="02020503050405020304" pitchFamily="18" charset="0"/>
                <a:ea typeface="Roboto" panose="02000000000000000000" pitchFamily="2" charset="0"/>
              </a:rPr>
              <a:t>BI Rate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B7604B4-BFFC-2C56-7C93-003DAEDDE3AE}"/>
              </a:ext>
            </a:extLst>
          </p:cNvPr>
          <p:cNvSpPr/>
          <p:nvPr/>
        </p:nvSpPr>
        <p:spPr>
          <a:xfrm>
            <a:off x="381001" y="1194778"/>
            <a:ext cx="763929" cy="76392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Plantin MT Pro" panose="02020503050405020304" pitchFamily="18" charset="0"/>
              </a:rPr>
              <a:t>07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8D12141-0518-F409-C5FA-1E816DBA99EE}"/>
              </a:ext>
            </a:extLst>
          </p:cNvPr>
          <p:cNvCxnSpPr>
            <a:cxnSpLocks/>
          </p:cNvCxnSpPr>
          <p:nvPr/>
        </p:nvCxnSpPr>
        <p:spPr>
          <a:xfrm>
            <a:off x="381000" y="6307982"/>
            <a:ext cx="1142999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6740B2B5-F7FF-ABB1-AB44-18DF0549F8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5381733"/>
              </p:ext>
            </p:extLst>
          </p:nvPr>
        </p:nvGraphicFramePr>
        <p:xfrm>
          <a:off x="4189282" y="1185166"/>
          <a:ext cx="7621718" cy="2661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C10DE640-3D27-7E65-7B63-321EE66F26D7}"/>
              </a:ext>
            </a:extLst>
          </p:cNvPr>
          <p:cNvGrpSpPr/>
          <p:nvPr/>
        </p:nvGrpSpPr>
        <p:grpSpPr>
          <a:xfrm>
            <a:off x="4175416" y="4584998"/>
            <a:ext cx="4312515" cy="1517327"/>
            <a:chOff x="7569287" y="2252012"/>
            <a:chExt cx="4257605" cy="185202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933215F-1100-3E88-333E-A353C52269CB}"/>
                </a:ext>
              </a:extLst>
            </p:cNvPr>
            <p:cNvSpPr txBox="1"/>
            <p:nvPr/>
          </p:nvSpPr>
          <p:spPr>
            <a:xfrm>
              <a:off x="10452808" y="2253048"/>
              <a:ext cx="1374084" cy="410647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>
              <a:spAutoFit/>
            </a:bodyPr>
            <a:lstStyle/>
            <a:p>
              <a:r>
                <a:rPr lang="en-US" sz="1500" dirty="0"/>
                <a:t>2,24-2,25%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75AB959-5898-A041-A4FD-226CA8329501}"/>
                </a:ext>
              </a:extLst>
            </p:cNvPr>
            <p:cNvSpPr txBox="1"/>
            <p:nvPr/>
          </p:nvSpPr>
          <p:spPr>
            <a:xfrm>
              <a:off x="7569287" y="2252012"/>
              <a:ext cx="2883521" cy="410647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>
              <a:spAutoFit/>
            </a:bodyPr>
            <a:lstStyle/>
            <a:p>
              <a:r>
                <a:rPr lang="en-US" sz="1500" dirty="0"/>
                <a:t>Non Performing Loan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F9B7F98-7CD9-0094-1D22-B32516F5C04C}"/>
                </a:ext>
              </a:extLst>
            </p:cNvPr>
            <p:cNvSpPr txBox="1"/>
            <p:nvPr/>
          </p:nvSpPr>
          <p:spPr>
            <a:xfrm>
              <a:off x="7569287" y="2721739"/>
              <a:ext cx="2883520" cy="410647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sz="1500" dirty="0"/>
                <a:t>Undisbursed Loan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1342C24-5037-0AB6-3B6D-1E6182DD64EF}"/>
                </a:ext>
              </a:extLst>
            </p:cNvPr>
            <p:cNvSpPr txBox="1"/>
            <p:nvPr/>
          </p:nvSpPr>
          <p:spPr>
            <a:xfrm>
              <a:off x="10452808" y="2721739"/>
              <a:ext cx="1374084" cy="410647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sz="1500" dirty="0"/>
                <a:t>23,0%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5CA87B8-D4D3-9333-A4EC-B6B1EB54F9E9}"/>
                </a:ext>
              </a:extLst>
            </p:cNvPr>
            <p:cNvSpPr txBox="1"/>
            <p:nvPr/>
          </p:nvSpPr>
          <p:spPr>
            <a:xfrm>
              <a:off x="7569287" y="3212933"/>
              <a:ext cx="2883520" cy="41064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sz="1500" dirty="0" err="1"/>
                <a:t>Penyaluran</a:t>
              </a:r>
              <a:r>
                <a:rPr lang="en-US" sz="1500" dirty="0"/>
                <a:t> </a:t>
              </a:r>
              <a:r>
                <a:rPr lang="en-US" sz="1500" dirty="0" err="1"/>
                <a:t>Kredit</a:t>
              </a:r>
              <a:r>
                <a:rPr lang="en-US" sz="1500" dirty="0"/>
                <a:t> (Sept ‘25)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275089C-7C6E-5546-76BD-71E3323B4C38}"/>
                </a:ext>
              </a:extLst>
            </p:cNvPr>
            <p:cNvSpPr txBox="1"/>
            <p:nvPr/>
          </p:nvSpPr>
          <p:spPr>
            <a:xfrm>
              <a:off x="10452808" y="3212933"/>
              <a:ext cx="1374084" cy="41064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sz="1500" dirty="0"/>
                <a:t>7,7%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BCFE7D1-89D4-AEB7-26A3-B97B865E9B30}"/>
                </a:ext>
              </a:extLst>
            </p:cNvPr>
            <p:cNvSpPr txBox="1"/>
            <p:nvPr/>
          </p:nvSpPr>
          <p:spPr>
            <a:xfrm>
              <a:off x="7569287" y="3693393"/>
              <a:ext cx="2883520" cy="41064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sz="1500" dirty="0"/>
                <a:t>NPL </a:t>
              </a:r>
              <a:r>
                <a:rPr lang="en-US" sz="1500" dirty="0" err="1"/>
                <a:t>Kredit</a:t>
              </a:r>
              <a:r>
                <a:rPr lang="en-US" sz="1500" dirty="0"/>
                <a:t> UMKM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96AD669-D096-B994-E500-F0615829F3E5}"/>
                </a:ext>
              </a:extLst>
            </p:cNvPr>
            <p:cNvSpPr txBox="1"/>
            <p:nvPr/>
          </p:nvSpPr>
          <p:spPr>
            <a:xfrm>
              <a:off x="10452808" y="3693394"/>
              <a:ext cx="1374084" cy="41064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sz="1500" dirty="0"/>
                <a:t>5%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61EA24B4-496C-6B06-A6AB-4F9EF9AE1F83}"/>
              </a:ext>
            </a:extLst>
          </p:cNvPr>
          <p:cNvSpPr txBox="1"/>
          <p:nvPr/>
        </p:nvSpPr>
        <p:spPr>
          <a:xfrm>
            <a:off x="4066085" y="4080174"/>
            <a:ext cx="400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</a:rPr>
              <a:t>Statistik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</a:rPr>
              <a:t>Perbankan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 per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</a:rPr>
              <a:t>Oktober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 2025</a:t>
            </a:r>
          </a:p>
        </p:txBody>
      </p:sp>
      <p:pic>
        <p:nvPicPr>
          <p:cNvPr id="40" name="Picture 39" descr="A logo with a hexagon and a circle&#10;&#10;Description automatically generated">
            <a:extLst>
              <a:ext uri="{FF2B5EF4-FFF2-40B4-BE49-F238E27FC236}">
                <a16:creationId xmlns:a16="http://schemas.microsoft.com/office/drawing/2014/main" id="{3259101D-312C-AF42-A7B8-CF75F04507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949" y="4055128"/>
            <a:ext cx="1057242" cy="904615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EDC4B3DF-06AF-2AE6-859F-109642F67C72}"/>
              </a:ext>
            </a:extLst>
          </p:cNvPr>
          <p:cNvSpPr txBox="1"/>
          <p:nvPr/>
        </p:nvSpPr>
        <p:spPr>
          <a:xfrm>
            <a:off x="8792436" y="5084655"/>
            <a:ext cx="23256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Plantin MT Pro" panose="02020503050405020304" pitchFamily="18" charset="0"/>
                <a:ea typeface="Roboto" panose="02000000000000000000" pitchFamily="2" charset="0"/>
              </a:rPr>
              <a:t>9 – 11%</a:t>
            </a:r>
          </a:p>
          <a:p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Proyeksi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pertumbuhan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kredit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perbankan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3715245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092CE-B7B7-E4E3-0215-C641F9263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3018B145-956C-BC76-2938-909A7BA96A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1" y="342900"/>
            <a:ext cx="1457527" cy="344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523941-1028-93D6-1073-C6B65C0D4743}"/>
              </a:ext>
            </a:extLst>
          </p:cNvPr>
          <p:cNvSpPr txBox="1"/>
          <p:nvPr/>
        </p:nvSpPr>
        <p:spPr>
          <a:xfrm>
            <a:off x="277513" y="6561161"/>
            <a:ext cx="1460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Jangkara.id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E3D852-4F98-2965-E7AE-79137A9001B7}"/>
              </a:ext>
            </a:extLst>
          </p:cNvPr>
          <p:cNvSpPr txBox="1"/>
          <p:nvPr/>
        </p:nvSpPr>
        <p:spPr>
          <a:xfrm>
            <a:off x="7896448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Jakarta: (021) 227 68255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C3BFD7-AAA7-DAF3-9F4C-CF12BE9D0CE7}"/>
              </a:ext>
            </a:extLst>
          </p:cNvPr>
          <p:cNvSpPr txBox="1"/>
          <p:nvPr/>
        </p:nvSpPr>
        <p:spPr>
          <a:xfrm>
            <a:off x="10044224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Yogyakarta: (0274) 433 3958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B99F22-DE00-B98D-D619-B589BEB91C74}"/>
              </a:ext>
            </a:extLst>
          </p:cNvPr>
          <p:cNvSpPr txBox="1"/>
          <p:nvPr/>
        </p:nvSpPr>
        <p:spPr>
          <a:xfrm>
            <a:off x="1561564" y="6564191"/>
            <a:ext cx="1997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infogram@infogram.id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85CCEF-84C4-8648-269E-7D1FCDE58996}"/>
              </a:ext>
            </a:extLst>
          </p:cNvPr>
          <p:cNvSpPr txBox="1"/>
          <p:nvPr/>
        </p:nvSpPr>
        <p:spPr>
          <a:xfrm>
            <a:off x="2796665" y="366952"/>
            <a:ext cx="3454902" cy="299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C00000"/>
                </a:solidFill>
                <a:latin typeface="Plantin MT Pro" panose="02020503050405020304" pitchFamily="18" charset="0"/>
              </a:rPr>
              <a:t>Indonesia Economy Outlook 	</a:t>
            </a:r>
            <a:r>
              <a:rPr lang="en-US" sz="1200" b="1" dirty="0">
                <a:solidFill>
                  <a:srgbClr val="C00000"/>
                </a:solidFill>
                <a:latin typeface="Roboto Slab" pitchFamily="2" charset="0"/>
                <a:ea typeface="Roboto Slab" pitchFamily="2" charset="0"/>
              </a:rPr>
              <a:t>2026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359B7F4-9587-81D4-5C10-2BDF86C4B0F6}"/>
              </a:ext>
            </a:extLst>
          </p:cNvPr>
          <p:cNvGrpSpPr/>
          <p:nvPr/>
        </p:nvGrpSpPr>
        <p:grpSpPr>
          <a:xfrm>
            <a:off x="10664606" y="275089"/>
            <a:ext cx="1146394" cy="460291"/>
            <a:chOff x="8993634" y="275089"/>
            <a:chExt cx="2597428" cy="1042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1ACCF56E-66E8-19F3-583E-2F430556B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757813" y="275089"/>
              <a:ext cx="1042899" cy="104289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0953A364-240C-AF47-B99B-0E0D1FBBC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768102" y="391160"/>
              <a:ext cx="822960" cy="82296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D07B6844-4557-EF75-5A1C-DDACBBB40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93634" y="415290"/>
              <a:ext cx="767717" cy="767715"/>
            </a:xfrm>
            <a:prstGeom prst="rect">
              <a:avLst/>
            </a:prstGeom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7F90E232-96A9-EC68-8F6D-226CB950E444}"/>
              </a:ext>
            </a:extLst>
          </p:cNvPr>
          <p:cNvSpPr txBox="1"/>
          <p:nvPr/>
        </p:nvSpPr>
        <p:spPr>
          <a:xfrm>
            <a:off x="381001" y="2281425"/>
            <a:ext cx="3067877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Pemerintah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menargetkan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realisasi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investasi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Rp 1.905,6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triliun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Hingga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Q3-2025,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realisasinya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sudah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mencapai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Rp 1.434,3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triliun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(75,3%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dari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target), atau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tumbuh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13,9%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yoy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Sektor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hilirisasi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seperti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mineral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melonjak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dari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21,2% pada Q3-2024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menjadi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30,6% di Q3-2025 dengan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nilai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mencapai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Rp150,6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triliun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atau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tumbuh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sebesar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64,6% (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y.o.y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.),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ditopang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modal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asing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Target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investasi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pemerintah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hampir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tercapai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tetapi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terfokus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pada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sektor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hilirisasi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mineral yang kurang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memberi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trickle down effect ke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masyarakat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 Di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sisi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lain,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rasio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investasi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memberi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gambaran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pelemahan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minat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investasi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asing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ke Indonesia,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terutama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di luar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sektor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ekstraktif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yang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peluangnya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lebih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menarik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di negara Asia Tenggara lain.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ACDB066-F81D-5877-512E-1782D36A7980}"/>
              </a:ext>
            </a:extLst>
          </p:cNvPr>
          <p:cNvSpPr txBox="1">
            <a:spLocks/>
          </p:cNvSpPr>
          <p:nvPr/>
        </p:nvSpPr>
        <p:spPr>
          <a:xfrm>
            <a:off x="1396409" y="1164631"/>
            <a:ext cx="2536154" cy="8971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i="1" dirty="0" err="1">
                <a:latin typeface="Plantin MT Pro" panose="02020503050405020304" pitchFamily="18" charset="0"/>
                <a:ea typeface="Roboto" panose="02000000000000000000" pitchFamily="2" charset="0"/>
              </a:rPr>
              <a:t>Realisasi</a:t>
            </a:r>
            <a:r>
              <a:rPr lang="en-US" sz="3000" i="1" dirty="0">
                <a:latin typeface="Plantin MT Pro" panose="02020503050405020304" pitchFamily="18" charset="0"/>
                <a:ea typeface="Roboto" panose="02000000000000000000" pitchFamily="2" charset="0"/>
              </a:rPr>
              <a:t> </a:t>
            </a:r>
            <a:r>
              <a:rPr lang="en-US" sz="3000" i="1" dirty="0" err="1">
                <a:latin typeface="Plantin MT Pro" panose="02020503050405020304" pitchFamily="18" charset="0"/>
                <a:ea typeface="Roboto" panose="02000000000000000000" pitchFamily="2" charset="0"/>
              </a:rPr>
              <a:t>Investasi</a:t>
            </a:r>
            <a:endParaRPr lang="en-US" sz="3000" i="1" dirty="0">
              <a:latin typeface="Plantin MT Pro" panose="02020503050405020304" pitchFamily="18" charset="0"/>
              <a:ea typeface="Roboto" panose="02000000000000000000" pitchFamily="2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C08A8DA-A278-DB6B-23D0-5326E1494D17}"/>
              </a:ext>
            </a:extLst>
          </p:cNvPr>
          <p:cNvSpPr/>
          <p:nvPr/>
        </p:nvSpPr>
        <p:spPr>
          <a:xfrm>
            <a:off x="381001" y="1194778"/>
            <a:ext cx="763929" cy="76392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Plantin MT Pro" panose="02020503050405020304" pitchFamily="18" charset="0"/>
              </a:rPr>
              <a:t>08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F860EF74-9AF0-9BA5-67EA-69F6D7B579A5}"/>
              </a:ext>
            </a:extLst>
          </p:cNvPr>
          <p:cNvCxnSpPr>
            <a:cxnSpLocks/>
          </p:cNvCxnSpPr>
          <p:nvPr/>
        </p:nvCxnSpPr>
        <p:spPr>
          <a:xfrm>
            <a:off x="381000" y="6307982"/>
            <a:ext cx="1142999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2EBB254-9436-DDB9-93D0-9F94466AAD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297499"/>
              </p:ext>
            </p:extLst>
          </p:nvPr>
        </p:nvGraphicFramePr>
        <p:xfrm>
          <a:off x="3700357" y="1787900"/>
          <a:ext cx="3982591" cy="43144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6052">
                  <a:extLst>
                    <a:ext uri="{9D8B030D-6E8A-4147-A177-3AD203B41FA5}">
                      <a16:colId xmlns:a16="http://schemas.microsoft.com/office/drawing/2014/main" val="691401221"/>
                    </a:ext>
                  </a:extLst>
                </a:gridCol>
                <a:gridCol w="866992">
                  <a:extLst>
                    <a:ext uri="{9D8B030D-6E8A-4147-A177-3AD203B41FA5}">
                      <a16:colId xmlns:a16="http://schemas.microsoft.com/office/drawing/2014/main" val="694532110"/>
                    </a:ext>
                  </a:extLst>
                </a:gridCol>
                <a:gridCol w="1133385">
                  <a:extLst>
                    <a:ext uri="{9D8B030D-6E8A-4147-A177-3AD203B41FA5}">
                      <a16:colId xmlns:a16="http://schemas.microsoft.com/office/drawing/2014/main" val="2204332756"/>
                    </a:ext>
                  </a:extLst>
                </a:gridCol>
                <a:gridCol w="1086162">
                  <a:extLst>
                    <a:ext uri="{9D8B030D-6E8A-4147-A177-3AD203B41FA5}">
                      <a16:colId xmlns:a16="http://schemas.microsoft.com/office/drawing/2014/main" val="3030195009"/>
                    </a:ext>
                  </a:extLst>
                </a:gridCol>
              </a:tblGrid>
              <a:tr h="629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 err="1">
                          <a:effectLst/>
                        </a:rPr>
                        <a:t>Triwulan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 err="1">
                          <a:effectLst/>
                        </a:rPr>
                        <a:t>Realisasi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 err="1">
                          <a:effectLst/>
                        </a:rPr>
                        <a:t>Porsi</a:t>
                      </a:r>
                      <a:r>
                        <a:rPr lang="en-US" sz="1500" b="1" u="none" strike="noStrike" dirty="0">
                          <a:effectLst/>
                        </a:rPr>
                        <a:t> PMDN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 err="1">
                          <a:effectLst/>
                        </a:rPr>
                        <a:t>Porsi</a:t>
                      </a:r>
                      <a:r>
                        <a:rPr lang="en-US" sz="1500" b="1" u="none" strike="noStrike" dirty="0">
                          <a:effectLst/>
                        </a:rPr>
                        <a:t> PMA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825162"/>
                  </a:ext>
                </a:extLst>
              </a:tr>
              <a:tr h="629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</a:rPr>
                        <a:t>Q1-2025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</a:rPr>
                        <a:t>465.2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</a:rPr>
                        <a:t>234.8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</a:rPr>
                        <a:t>230.4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120828"/>
                  </a:ext>
                </a:extLst>
              </a:tr>
              <a:tr h="629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</a:rPr>
                        <a:t>Q2-2025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</a:rPr>
                        <a:t>477.7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</a:rPr>
                        <a:t>275.5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</a:rPr>
                        <a:t>202.2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846946"/>
                  </a:ext>
                </a:extLst>
              </a:tr>
              <a:tr h="629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</a:rPr>
                        <a:t>Q3-2025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</a:rPr>
                        <a:t>491.4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</a:rPr>
                        <a:t>279.4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</a:rPr>
                        <a:t>212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468833"/>
                  </a:ext>
                </a:extLst>
              </a:tr>
              <a:tr h="11675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</a:rPr>
                        <a:t>Total </a:t>
                      </a:r>
                      <a:r>
                        <a:rPr lang="en-US" sz="1300" u="none" strike="noStrike" dirty="0" err="1">
                          <a:effectLst/>
                        </a:rPr>
                        <a:t>Realisasi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</a:rPr>
                        <a:t>1434.3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</a:rPr>
                        <a:t>789.7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</a:rPr>
                        <a:t>644.6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672412"/>
                  </a:ext>
                </a:extLst>
              </a:tr>
              <a:tr h="629367"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u="none" strike="noStrike" dirty="0">
                          <a:effectLst/>
                        </a:rPr>
                        <a:t>55.06%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u="none" strike="noStrike" dirty="0">
                          <a:effectLst/>
                        </a:rPr>
                        <a:t>44.94%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082226"/>
                  </a:ext>
                </a:extLst>
              </a:tr>
            </a:tbl>
          </a:graphicData>
        </a:graphic>
      </p:graphicFrame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DC4B446-3DB6-91E0-2F36-A376DA0271E6}"/>
              </a:ext>
            </a:extLst>
          </p:cNvPr>
          <p:cNvSpPr txBox="1">
            <a:spLocks/>
          </p:cNvSpPr>
          <p:nvPr/>
        </p:nvSpPr>
        <p:spPr>
          <a:xfrm>
            <a:off x="3588456" y="1164631"/>
            <a:ext cx="4733544" cy="865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 err="1">
                <a:latin typeface="Roboto" panose="02000000000000000000" pitchFamily="2" charset="0"/>
                <a:ea typeface="Roboto" panose="02000000000000000000" pitchFamily="2" charset="0"/>
              </a:rPr>
              <a:t>Realisasi</a:t>
            </a:r>
            <a:r>
              <a:rPr lang="en-US" sz="16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600" b="1" dirty="0" err="1">
                <a:latin typeface="Roboto" panose="02000000000000000000" pitchFamily="2" charset="0"/>
                <a:ea typeface="Roboto" panose="02000000000000000000" pitchFamily="2" charset="0"/>
              </a:rPr>
              <a:t>Investasi</a:t>
            </a:r>
            <a:r>
              <a:rPr lang="en-US" sz="1600" b="1" dirty="0">
                <a:latin typeface="Roboto" panose="02000000000000000000" pitchFamily="2" charset="0"/>
                <a:ea typeface="Roboto" panose="02000000000000000000" pitchFamily="2" charset="0"/>
              </a:rPr>
              <a:t> Indonesia Jan-Sept 2025 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(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dalam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triliun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rupiah)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82BA67E-7046-20B9-9667-31AB81AC175F}"/>
              </a:ext>
            </a:extLst>
          </p:cNvPr>
          <p:cNvSpPr txBox="1">
            <a:spLocks/>
          </p:cNvSpPr>
          <p:nvPr/>
        </p:nvSpPr>
        <p:spPr>
          <a:xfrm>
            <a:off x="8872579" y="1637769"/>
            <a:ext cx="2120624" cy="39217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i-FI" sz="18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Rp2.175,26 triliun</a:t>
            </a:r>
            <a:endParaRPr lang="en-US" sz="1800" b="1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17C0E8A-8E05-C9C5-606A-40D651F87FC1}"/>
              </a:ext>
            </a:extLst>
          </p:cNvPr>
          <p:cNvSpPr txBox="1">
            <a:spLocks/>
          </p:cNvSpPr>
          <p:nvPr/>
        </p:nvSpPr>
        <p:spPr>
          <a:xfrm>
            <a:off x="8140227" y="1166045"/>
            <a:ext cx="3428978" cy="4311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Target </a:t>
            </a:r>
            <a:r>
              <a:rPr lang="en-US" sz="14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investasi</a:t>
            </a:r>
            <a:r>
              <a:rPr lang="en-US" sz="14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pemerintah</a:t>
            </a:r>
            <a:r>
              <a:rPr lang="en-US" sz="14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tahun</a:t>
            </a:r>
            <a:r>
              <a:rPr lang="en-US" sz="14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2026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AFAFD8F-82B6-844D-5D5A-52A3AAC9F5D8}"/>
              </a:ext>
            </a:extLst>
          </p:cNvPr>
          <p:cNvSpPr txBox="1">
            <a:spLocks/>
          </p:cNvSpPr>
          <p:nvPr/>
        </p:nvSpPr>
        <p:spPr>
          <a:xfrm>
            <a:off x="8239781" y="2163748"/>
            <a:ext cx="3184347" cy="4737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Delapan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sektor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investasi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prioritas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pemerintah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via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Danantara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A105EF07-1907-B270-EF4D-BDEACFFFFB5D}"/>
              </a:ext>
            </a:extLst>
          </p:cNvPr>
          <p:cNvSpPr txBox="1">
            <a:spLocks/>
          </p:cNvSpPr>
          <p:nvPr/>
        </p:nvSpPr>
        <p:spPr>
          <a:xfrm>
            <a:off x="7997735" y="4600909"/>
            <a:ext cx="1126198" cy="5424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500" dirty="0"/>
              <a:t>Jasa </a:t>
            </a:r>
            <a:r>
              <a:rPr lang="en-US" sz="1500" dirty="0" err="1"/>
              <a:t>Keuangan</a:t>
            </a:r>
            <a:endParaRPr lang="en-US" sz="1500" dirty="0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57A320D0-22A5-C05F-2C7F-E9D6A61B09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5" t="10513" r="10619" b="9339"/>
          <a:stretch/>
        </p:blipFill>
        <p:spPr>
          <a:xfrm>
            <a:off x="8277492" y="2768826"/>
            <a:ext cx="587424" cy="589870"/>
          </a:xfrm>
          <a:prstGeom prst="rect">
            <a:avLst/>
          </a:prstGeom>
        </p:spPr>
      </p:pic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5D878BED-B952-B608-A9FA-CE4C541E8412}"/>
              </a:ext>
            </a:extLst>
          </p:cNvPr>
          <p:cNvSpPr txBox="1">
            <a:spLocks/>
          </p:cNvSpPr>
          <p:nvPr/>
        </p:nvSpPr>
        <p:spPr>
          <a:xfrm>
            <a:off x="8147714" y="3376846"/>
            <a:ext cx="987643" cy="3436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Mineral</a:t>
            </a:r>
          </a:p>
        </p:txBody>
      </p:sp>
      <p:pic>
        <p:nvPicPr>
          <p:cNvPr id="57" name="Picture 56" descr="A green lightning bolt and arrows&#10;&#10;Description automatically generated">
            <a:extLst>
              <a:ext uri="{FF2B5EF4-FFF2-40B4-BE49-F238E27FC236}">
                <a16:creationId xmlns:a16="http://schemas.microsoft.com/office/drawing/2014/main" id="{34144C22-B7D5-2FFE-8D90-00EBF1F17615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109" y="2778601"/>
            <a:ext cx="654969" cy="654969"/>
          </a:xfrm>
          <a:prstGeom prst="rect">
            <a:avLst/>
          </a:prstGeom>
        </p:spPr>
      </p:pic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0D306838-74FC-B42C-C692-3CB3180F6A0A}"/>
              </a:ext>
            </a:extLst>
          </p:cNvPr>
          <p:cNvSpPr txBox="1">
            <a:spLocks/>
          </p:cNvSpPr>
          <p:nvPr/>
        </p:nvSpPr>
        <p:spPr>
          <a:xfrm>
            <a:off x="9410433" y="3384555"/>
            <a:ext cx="679439" cy="328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EBT</a:t>
            </a:r>
          </a:p>
        </p:txBody>
      </p:sp>
      <p:pic>
        <p:nvPicPr>
          <p:cNvPr id="59" name="Picture 58" descr="A blue and black gear with arrows pointing upwards&#10;&#10;Description automatically generated">
            <a:extLst>
              <a:ext uri="{FF2B5EF4-FFF2-40B4-BE49-F238E27FC236}">
                <a16:creationId xmlns:a16="http://schemas.microsoft.com/office/drawing/2014/main" id="{C3E75606-A8C0-91D0-7D23-52536D08948E}"/>
              </a:ext>
            </a:extLst>
          </p:cNvPr>
          <p:cNvPicPr>
            <a:picLocks noChangeAspect="1"/>
          </p:cNvPicPr>
          <p:nvPr/>
        </p:nvPicPr>
        <p:blipFill>
          <a:blip r:embed="rId11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641" y="3961245"/>
            <a:ext cx="761551" cy="761551"/>
          </a:xfrm>
          <a:prstGeom prst="rect">
            <a:avLst/>
          </a:prstGeom>
        </p:spPr>
      </p:pic>
      <p:pic>
        <p:nvPicPr>
          <p:cNvPr id="60" name="Picture 59" descr="A set of icons of different shapes&#10;&#10;Description automatically generated">
            <a:extLst>
              <a:ext uri="{FF2B5EF4-FFF2-40B4-BE49-F238E27FC236}">
                <a16:creationId xmlns:a16="http://schemas.microsoft.com/office/drawing/2014/main" id="{B7CD5B46-8E75-D376-0453-FE705757EBAF}"/>
              </a:ext>
            </a:extLst>
          </p:cNvPr>
          <p:cNvPicPr>
            <a:picLocks noChangeAspect="1"/>
          </p:cNvPicPr>
          <p:nvPr/>
        </p:nvPicPr>
        <p:blipFill>
          <a:blip r:embed="rId1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943" y="3961245"/>
            <a:ext cx="648281" cy="648281"/>
          </a:xfrm>
          <a:prstGeom prst="rect">
            <a:avLst/>
          </a:prstGeom>
        </p:spPr>
      </p:pic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1A919D90-70DC-A901-2C4A-B13237E36162}"/>
              </a:ext>
            </a:extLst>
          </p:cNvPr>
          <p:cNvSpPr txBox="1">
            <a:spLocks/>
          </p:cNvSpPr>
          <p:nvPr/>
        </p:nvSpPr>
        <p:spPr>
          <a:xfrm>
            <a:off x="9150093" y="4623056"/>
            <a:ext cx="1200121" cy="343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500" dirty="0" err="1"/>
              <a:t>Infrastruktur</a:t>
            </a:r>
            <a:r>
              <a:rPr lang="en-US" sz="1500" dirty="0"/>
              <a:t> &amp; </a:t>
            </a:r>
            <a:r>
              <a:rPr lang="en-US" sz="1500" dirty="0" err="1"/>
              <a:t>Utilitas</a:t>
            </a:r>
            <a:endParaRPr lang="en-US" sz="1500" dirty="0"/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C67B6A82-0D52-D7B8-5975-36622871CA9E}"/>
              </a:ext>
            </a:extLst>
          </p:cNvPr>
          <p:cNvSpPr txBox="1">
            <a:spLocks/>
          </p:cNvSpPr>
          <p:nvPr/>
        </p:nvSpPr>
        <p:spPr>
          <a:xfrm>
            <a:off x="10425539" y="3376050"/>
            <a:ext cx="1200122" cy="43091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err="1"/>
              <a:t>Infrastruktur</a:t>
            </a:r>
            <a:r>
              <a:rPr lang="en-US" sz="1800" dirty="0"/>
              <a:t> Digital</a:t>
            </a:r>
            <a:endParaRPr lang="en-US" sz="1500" dirty="0"/>
          </a:p>
        </p:txBody>
      </p:sp>
      <p:pic>
        <p:nvPicPr>
          <p:cNvPr id="63" name="Picture 62" descr="A blue and green line art of a cloud computing network&#10;&#10;Description automatically generated">
            <a:extLst>
              <a:ext uri="{FF2B5EF4-FFF2-40B4-BE49-F238E27FC236}">
                <a16:creationId xmlns:a16="http://schemas.microsoft.com/office/drawing/2014/main" id="{2986A2F7-1AB6-9ADE-0D5E-C36254157DA0}"/>
              </a:ext>
            </a:extLst>
          </p:cNvPr>
          <p:cNvPicPr>
            <a:picLocks noChangeAspect="1"/>
          </p:cNvPicPr>
          <p:nvPr/>
        </p:nvPicPr>
        <p:blipFill>
          <a:blip r:embed="rId1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353" y="2764352"/>
            <a:ext cx="612494" cy="612494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0100C94E-1B33-2F46-3D7B-930F17220A40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4824" y="3817345"/>
            <a:ext cx="761552" cy="761552"/>
          </a:xfrm>
          <a:prstGeom prst="rect">
            <a:avLst/>
          </a:prstGeom>
        </p:spPr>
      </p:pic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60B774EB-93B3-BB1D-8B21-064E62D7862D}"/>
              </a:ext>
            </a:extLst>
          </p:cNvPr>
          <p:cNvSpPr txBox="1">
            <a:spLocks/>
          </p:cNvSpPr>
          <p:nvPr/>
        </p:nvSpPr>
        <p:spPr>
          <a:xfrm>
            <a:off x="10433277" y="4620706"/>
            <a:ext cx="1200121" cy="343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500" dirty="0"/>
              <a:t>Kawasan </a:t>
            </a:r>
            <a:r>
              <a:rPr lang="en-US" sz="1500" dirty="0" err="1"/>
              <a:t>Industri</a:t>
            </a:r>
            <a:endParaRPr lang="en-US" sz="1500" dirty="0"/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26FFD58A-00FE-FDA1-5159-920ED92495BB}"/>
              </a:ext>
            </a:extLst>
          </p:cNvPr>
          <p:cNvSpPr txBox="1">
            <a:spLocks/>
          </p:cNvSpPr>
          <p:nvPr/>
        </p:nvSpPr>
        <p:spPr>
          <a:xfrm>
            <a:off x="8037688" y="5934687"/>
            <a:ext cx="1126198" cy="281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Kesehatan</a:t>
            </a: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07AB16A4-F9BF-DF4D-E66F-F330CA7D03B9}"/>
              </a:ext>
            </a:extLst>
          </p:cNvPr>
          <p:cNvSpPr/>
          <p:nvPr/>
        </p:nvSpPr>
        <p:spPr>
          <a:xfrm>
            <a:off x="8389593" y="5325970"/>
            <a:ext cx="422991" cy="434880"/>
          </a:xfrm>
          <a:custGeom>
            <a:avLst/>
            <a:gdLst>
              <a:gd name="connsiteX0" fmla="*/ 285760 w 311738"/>
              <a:gd name="connsiteY0" fmla="*/ 113962 h 341886"/>
              <a:gd name="connsiteX1" fmla="*/ 207826 w 311738"/>
              <a:gd name="connsiteY1" fmla="*/ 113962 h 341886"/>
              <a:gd name="connsiteX2" fmla="*/ 207826 w 311738"/>
              <a:gd name="connsiteY2" fmla="*/ 28491 h 341886"/>
              <a:gd name="connsiteX3" fmla="*/ 181847 w 311738"/>
              <a:gd name="connsiteY3" fmla="*/ 0 h 341886"/>
              <a:gd name="connsiteX4" fmla="*/ 129891 w 311738"/>
              <a:gd name="connsiteY4" fmla="*/ 0 h 341886"/>
              <a:gd name="connsiteX5" fmla="*/ 103913 w 311738"/>
              <a:gd name="connsiteY5" fmla="*/ 28491 h 341886"/>
              <a:gd name="connsiteX6" fmla="*/ 103913 w 311738"/>
              <a:gd name="connsiteY6" fmla="*/ 113962 h 341886"/>
              <a:gd name="connsiteX7" fmla="*/ 25978 w 311738"/>
              <a:gd name="connsiteY7" fmla="*/ 113962 h 341886"/>
              <a:gd name="connsiteX8" fmla="*/ 0 w 311738"/>
              <a:gd name="connsiteY8" fmla="*/ 142453 h 341886"/>
              <a:gd name="connsiteX9" fmla="*/ 0 w 311738"/>
              <a:gd name="connsiteY9" fmla="*/ 199434 h 341886"/>
              <a:gd name="connsiteX10" fmla="*/ 25978 w 311738"/>
              <a:gd name="connsiteY10" fmla="*/ 227924 h 341886"/>
              <a:gd name="connsiteX11" fmla="*/ 103913 w 311738"/>
              <a:gd name="connsiteY11" fmla="*/ 227924 h 341886"/>
              <a:gd name="connsiteX12" fmla="*/ 103913 w 311738"/>
              <a:gd name="connsiteY12" fmla="*/ 313396 h 341886"/>
              <a:gd name="connsiteX13" fmla="*/ 129891 w 311738"/>
              <a:gd name="connsiteY13" fmla="*/ 341887 h 341886"/>
              <a:gd name="connsiteX14" fmla="*/ 181847 w 311738"/>
              <a:gd name="connsiteY14" fmla="*/ 341887 h 341886"/>
              <a:gd name="connsiteX15" fmla="*/ 207826 w 311738"/>
              <a:gd name="connsiteY15" fmla="*/ 313396 h 341886"/>
              <a:gd name="connsiteX16" fmla="*/ 207826 w 311738"/>
              <a:gd name="connsiteY16" fmla="*/ 227924 h 341886"/>
              <a:gd name="connsiteX17" fmla="*/ 285760 w 311738"/>
              <a:gd name="connsiteY17" fmla="*/ 227924 h 341886"/>
              <a:gd name="connsiteX18" fmla="*/ 311739 w 311738"/>
              <a:gd name="connsiteY18" fmla="*/ 199434 h 341886"/>
              <a:gd name="connsiteX19" fmla="*/ 311739 w 311738"/>
              <a:gd name="connsiteY19" fmla="*/ 142453 h 341886"/>
              <a:gd name="connsiteX20" fmla="*/ 285760 w 311738"/>
              <a:gd name="connsiteY20" fmla="*/ 113962 h 34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1738" h="341886">
                <a:moveTo>
                  <a:pt x="285760" y="113962"/>
                </a:moveTo>
                <a:lnTo>
                  <a:pt x="207826" y="113962"/>
                </a:lnTo>
                <a:lnTo>
                  <a:pt x="207826" y="28491"/>
                </a:lnTo>
                <a:cubicBezTo>
                  <a:pt x="207826" y="12821"/>
                  <a:pt x="196135" y="0"/>
                  <a:pt x="181847" y="0"/>
                </a:cubicBezTo>
                <a:lnTo>
                  <a:pt x="129891" y="0"/>
                </a:lnTo>
                <a:cubicBezTo>
                  <a:pt x="115603" y="0"/>
                  <a:pt x="103913" y="12821"/>
                  <a:pt x="103913" y="28491"/>
                </a:cubicBezTo>
                <a:lnTo>
                  <a:pt x="103913" y="113962"/>
                </a:lnTo>
                <a:lnTo>
                  <a:pt x="25978" y="113962"/>
                </a:lnTo>
                <a:cubicBezTo>
                  <a:pt x="11690" y="113962"/>
                  <a:pt x="0" y="126783"/>
                  <a:pt x="0" y="142453"/>
                </a:cubicBezTo>
                <a:lnTo>
                  <a:pt x="0" y="199434"/>
                </a:lnTo>
                <a:cubicBezTo>
                  <a:pt x="0" y="215104"/>
                  <a:pt x="11690" y="227924"/>
                  <a:pt x="25978" y="227924"/>
                </a:cubicBezTo>
                <a:lnTo>
                  <a:pt x="103913" y="227924"/>
                </a:lnTo>
                <a:lnTo>
                  <a:pt x="103913" y="313396"/>
                </a:lnTo>
                <a:cubicBezTo>
                  <a:pt x="103913" y="329066"/>
                  <a:pt x="115603" y="341887"/>
                  <a:pt x="129891" y="341887"/>
                </a:cubicBezTo>
                <a:lnTo>
                  <a:pt x="181847" y="341887"/>
                </a:lnTo>
                <a:cubicBezTo>
                  <a:pt x="196135" y="341887"/>
                  <a:pt x="207826" y="329066"/>
                  <a:pt x="207826" y="313396"/>
                </a:cubicBezTo>
                <a:lnTo>
                  <a:pt x="207826" y="227924"/>
                </a:lnTo>
                <a:lnTo>
                  <a:pt x="285760" y="227924"/>
                </a:lnTo>
                <a:cubicBezTo>
                  <a:pt x="300048" y="227924"/>
                  <a:pt x="311739" y="215104"/>
                  <a:pt x="311739" y="199434"/>
                </a:cubicBezTo>
                <a:lnTo>
                  <a:pt x="311739" y="142453"/>
                </a:lnTo>
                <a:cubicBezTo>
                  <a:pt x="311739" y="126783"/>
                  <a:pt x="300048" y="113962"/>
                  <a:pt x="285760" y="113962"/>
                </a:cubicBezTo>
                <a:close/>
              </a:path>
            </a:pathLst>
          </a:custGeom>
          <a:solidFill>
            <a:schemeClr val="tx1"/>
          </a:solidFill>
          <a:ln w="64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68" name="Picture 6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D342FF9-49D2-DF64-0B8E-C4D7D81843F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433" y="5217512"/>
            <a:ext cx="655859" cy="655859"/>
          </a:xfrm>
          <a:prstGeom prst="rect">
            <a:avLst/>
          </a:prstGeom>
        </p:spPr>
      </p:pic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9CC7C0BF-6CD2-8255-25A6-BD631D163E7C}"/>
              </a:ext>
            </a:extLst>
          </p:cNvPr>
          <p:cNvSpPr txBox="1">
            <a:spLocks/>
          </p:cNvSpPr>
          <p:nvPr/>
        </p:nvSpPr>
        <p:spPr>
          <a:xfrm>
            <a:off x="9112532" y="5937548"/>
            <a:ext cx="1880671" cy="343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500" dirty="0" err="1"/>
              <a:t>Pangan</a:t>
            </a:r>
            <a:r>
              <a:rPr lang="en-US" sz="1500" dirty="0"/>
              <a:t> &amp; </a:t>
            </a:r>
            <a:r>
              <a:rPr lang="en-US" sz="1500" dirty="0" err="1"/>
              <a:t>Pertanian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398431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9A547-47F4-23C7-9992-FE0DD3B49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A475D6C2-8C90-DB8A-0882-9A952EF2D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1" y="342900"/>
            <a:ext cx="1457527" cy="344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31F933-8F6C-4055-5D60-0AE18A4C4656}"/>
              </a:ext>
            </a:extLst>
          </p:cNvPr>
          <p:cNvSpPr txBox="1"/>
          <p:nvPr/>
        </p:nvSpPr>
        <p:spPr>
          <a:xfrm>
            <a:off x="277513" y="6561161"/>
            <a:ext cx="1460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Jangkara.id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52BBEC-2D5B-6A14-8A7C-19EA54C6E40D}"/>
              </a:ext>
            </a:extLst>
          </p:cNvPr>
          <p:cNvSpPr txBox="1"/>
          <p:nvPr/>
        </p:nvSpPr>
        <p:spPr>
          <a:xfrm>
            <a:off x="7896448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Jakarta: (021) 227 68255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BDC7D7-0B73-2BF7-BF10-1EF10DCACBF7}"/>
              </a:ext>
            </a:extLst>
          </p:cNvPr>
          <p:cNvSpPr txBox="1"/>
          <p:nvPr/>
        </p:nvSpPr>
        <p:spPr>
          <a:xfrm>
            <a:off x="10044224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Yogyakarta: (0274) 433 3958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75C736-F41E-CC7D-FD9F-C7847EAB00FF}"/>
              </a:ext>
            </a:extLst>
          </p:cNvPr>
          <p:cNvSpPr txBox="1"/>
          <p:nvPr/>
        </p:nvSpPr>
        <p:spPr>
          <a:xfrm>
            <a:off x="1561564" y="6564191"/>
            <a:ext cx="1997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infogram@infogram.id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FE5B41-B2AE-D847-3123-297047DD9E01}"/>
              </a:ext>
            </a:extLst>
          </p:cNvPr>
          <p:cNvSpPr txBox="1"/>
          <p:nvPr/>
        </p:nvSpPr>
        <p:spPr>
          <a:xfrm>
            <a:off x="2796665" y="366952"/>
            <a:ext cx="3454902" cy="299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C00000"/>
                </a:solidFill>
                <a:latin typeface="Plantin MT Pro" panose="02020503050405020304" pitchFamily="18" charset="0"/>
              </a:rPr>
              <a:t>Indonesia Economy Outlook 	</a:t>
            </a:r>
            <a:r>
              <a:rPr lang="en-US" sz="1200" b="1" dirty="0">
                <a:solidFill>
                  <a:srgbClr val="C00000"/>
                </a:solidFill>
                <a:latin typeface="Roboto Slab" pitchFamily="2" charset="0"/>
                <a:ea typeface="Roboto Slab" pitchFamily="2" charset="0"/>
              </a:rPr>
              <a:t>2026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75FBADD-187E-C561-14F7-49E3689E8C8B}"/>
              </a:ext>
            </a:extLst>
          </p:cNvPr>
          <p:cNvGrpSpPr/>
          <p:nvPr/>
        </p:nvGrpSpPr>
        <p:grpSpPr>
          <a:xfrm>
            <a:off x="10664606" y="275089"/>
            <a:ext cx="1146394" cy="460291"/>
            <a:chOff x="8993634" y="275089"/>
            <a:chExt cx="2597428" cy="1042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0025A6BB-DBC9-DEAC-7521-0E88B359E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757813" y="275089"/>
              <a:ext cx="1042899" cy="104289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C540988B-9B26-E3D0-DD59-4D9F3975C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768102" y="391160"/>
              <a:ext cx="822960" cy="82296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FB20F4DF-0C79-DF87-9160-A505D9F6E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93634" y="415290"/>
              <a:ext cx="767717" cy="767715"/>
            </a:xfrm>
            <a:prstGeom prst="rect">
              <a:avLst/>
            </a:prstGeom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E9DD2BBB-F759-E9DD-7BC0-5C8A92BB7729}"/>
              </a:ext>
            </a:extLst>
          </p:cNvPr>
          <p:cNvSpPr txBox="1"/>
          <p:nvPr/>
        </p:nvSpPr>
        <p:spPr>
          <a:xfrm>
            <a:off x="4924375" y="1164631"/>
            <a:ext cx="6886624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Indeks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Keyakinan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Konsumen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(IKK) November 2025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mencapai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124 atau di atas level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optimistis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100,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meningkat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dibandingkan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IKK Oktober 2025 yang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sebesar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121,1. 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IKK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sempat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menurun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selama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Mei-September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akibat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tingginya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PHK,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kenaikan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gaji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yang tidak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mampu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mengimbangi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inflasi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kebijakan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pemerintah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dan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sulitnya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lapangan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kerja.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Kenaikan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keyakinan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berpotensi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membuat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konsumsi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rumah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tangga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meningkat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di Q4-2025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sampai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triwulan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pertama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2026,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terutama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untuk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meningkatkan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belanja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barang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tahan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lama,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rekreasi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perjalanan,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serta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konsumsi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menjelang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akhir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tahun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dan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faktor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hari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besar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musiman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A89C373-AB8B-B16D-8658-603FD9BABFB4}"/>
              </a:ext>
            </a:extLst>
          </p:cNvPr>
          <p:cNvSpPr txBox="1">
            <a:spLocks/>
          </p:cNvSpPr>
          <p:nvPr/>
        </p:nvSpPr>
        <p:spPr>
          <a:xfrm>
            <a:off x="1396408" y="1164631"/>
            <a:ext cx="3067877" cy="8971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i="1" dirty="0" err="1">
                <a:latin typeface="Plantin MT Pro" panose="02020503050405020304" pitchFamily="18" charset="0"/>
                <a:ea typeface="Roboto" panose="02000000000000000000" pitchFamily="2" charset="0"/>
              </a:rPr>
              <a:t>Indeks</a:t>
            </a:r>
            <a:r>
              <a:rPr lang="en-US" sz="3000" i="1" dirty="0">
                <a:latin typeface="Plantin MT Pro" panose="02020503050405020304" pitchFamily="18" charset="0"/>
                <a:ea typeface="Roboto" panose="02000000000000000000" pitchFamily="2" charset="0"/>
              </a:rPr>
              <a:t> </a:t>
            </a:r>
            <a:r>
              <a:rPr lang="en-US" sz="3000" i="1" dirty="0" err="1">
                <a:latin typeface="Plantin MT Pro" panose="02020503050405020304" pitchFamily="18" charset="0"/>
                <a:ea typeface="Roboto" panose="02000000000000000000" pitchFamily="2" charset="0"/>
              </a:rPr>
              <a:t>Keyakinan</a:t>
            </a:r>
            <a:r>
              <a:rPr lang="en-US" sz="3000" i="1" dirty="0">
                <a:latin typeface="Plantin MT Pro" panose="02020503050405020304" pitchFamily="18" charset="0"/>
                <a:ea typeface="Roboto" panose="02000000000000000000" pitchFamily="2" charset="0"/>
              </a:rPr>
              <a:t> </a:t>
            </a:r>
            <a:r>
              <a:rPr lang="en-US" sz="3000" i="1" dirty="0" err="1">
                <a:latin typeface="Plantin MT Pro" panose="02020503050405020304" pitchFamily="18" charset="0"/>
                <a:ea typeface="Roboto" panose="02000000000000000000" pitchFamily="2" charset="0"/>
              </a:rPr>
              <a:t>Konsumen</a:t>
            </a:r>
            <a:endParaRPr lang="en-US" sz="3000" i="1" dirty="0">
              <a:latin typeface="Plantin MT Pro" panose="02020503050405020304" pitchFamily="18" charset="0"/>
              <a:ea typeface="Roboto" panose="02000000000000000000" pitchFamily="2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75D82F9-3C9E-D7D0-A133-D46E6BFD1939}"/>
              </a:ext>
            </a:extLst>
          </p:cNvPr>
          <p:cNvSpPr/>
          <p:nvPr/>
        </p:nvSpPr>
        <p:spPr>
          <a:xfrm>
            <a:off x="381001" y="1194778"/>
            <a:ext cx="763929" cy="76392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Plantin MT Pro" panose="02020503050405020304" pitchFamily="18" charset="0"/>
              </a:rPr>
              <a:t>09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FB7CF94-6AC3-1E67-B9A0-36BB23E58FDF}"/>
              </a:ext>
            </a:extLst>
          </p:cNvPr>
          <p:cNvCxnSpPr>
            <a:cxnSpLocks/>
          </p:cNvCxnSpPr>
          <p:nvPr/>
        </p:nvCxnSpPr>
        <p:spPr>
          <a:xfrm>
            <a:off x="381000" y="6307982"/>
            <a:ext cx="1142999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770A47D8-7FF0-54F5-CE95-2195138483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7942933"/>
              </p:ext>
            </p:extLst>
          </p:nvPr>
        </p:nvGraphicFramePr>
        <p:xfrm>
          <a:off x="381000" y="2868305"/>
          <a:ext cx="4469295" cy="3439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77D738F-686F-A61F-62D9-E8BFD59DE0D4}"/>
              </a:ext>
            </a:extLst>
          </p:cNvPr>
          <p:cNvSpPr txBox="1">
            <a:spLocks/>
          </p:cNvSpPr>
          <p:nvPr/>
        </p:nvSpPr>
        <p:spPr>
          <a:xfrm>
            <a:off x="8746746" y="5096456"/>
            <a:ext cx="2087279" cy="1193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Indeks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Keyakinan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Konsumen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Global</a:t>
            </a:r>
          </a:p>
          <a:p>
            <a:pPr marL="0" indent="0">
              <a:buNone/>
            </a:pP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sumber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: Nielsen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1EDA81B-EBD6-8294-2760-D571B124D0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9"/>
          <a:stretch/>
        </p:blipFill>
        <p:spPr>
          <a:xfrm>
            <a:off x="5045862" y="2840733"/>
            <a:ext cx="3601182" cy="346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16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FCAD3-3B93-A63C-5659-B7E3C6A90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1FB904BC-B024-7E78-4441-99BBD9A92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1" y="342900"/>
            <a:ext cx="1457527" cy="344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CCE814-0204-65FE-98DE-D6F686CC36A9}"/>
              </a:ext>
            </a:extLst>
          </p:cNvPr>
          <p:cNvSpPr txBox="1"/>
          <p:nvPr/>
        </p:nvSpPr>
        <p:spPr>
          <a:xfrm>
            <a:off x="277513" y="6561161"/>
            <a:ext cx="1460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Jangkara.id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C3A2AA-9A9B-C5C0-6D96-4D4EBB8410D5}"/>
              </a:ext>
            </a:extLst>
          </p:cNvPr>
          <p:cNvSpPr txBox="1"/>
          <p:nvPr/>
        </p:nvSpPr>
        <p:spPr>
          <a:xfrm>
            <a:off x="7896448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Jakarta: (021) 227 68255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00598A-6963-E9E3-76C2-CAB0C852D435}"/>
              </a:ext>
            </a:extLst>
          </p:cNvPr>
          <p:cNvSpPr txBox="1"/>
          <p:nvPr/>
        </p:nvSpPr>
        <p:spPr>
          <a:xfrm>
            <a:off x="10044224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Yogyakarta: (0274) 433 3958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9255F7-8840-7AE9-63A2-A9FA976D18E7}"/>
              </a:ext>
            </a:extLst>
          </p:cNvPr>
          <p:cNvSpPr txBox="1"/>
          <p:nvPr/>
        </p:nvSpPr>
        <p:spPr>
          <a:xfrm>
            <a:off x="1561564" y="6564191"/>
            <a:ext cx="1997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infogram@infogram.id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39A494-52F5-1AAC-249B-641EC0CE057B}"/>
              </a:ext>
            </a:extLst>
          </p:cNvPr>
          <p:cNvSpPr txBox="1"/>
          <p:nvPr/>
        </p:nvSpPr>
        <p:spPr>
          <a:xfrm>
            <a:off x="2796665" y="366952"/>
            <a:ext cx="3454902" cy="299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C00000"/>
                </a:solidFill>
                <a:latin typeface="Plantin MT Pro" panose="02020503050405020304" pitchFamily="18" charset="0"/>
              </a:rPr>
              <a:t>Indonesia Economy Outlook 	</a:t>
            </a:r>
            <a:r>
              <a:rPr lang="en-US" sz="1200" b="1" dirty="0">
                <a:solidFill>
                  <a:srgbClr val="C00000"/>
                </a:solidFill>
                <a:latin typeface="Roboto Slab" pitchFamily="2" charset="0"/>
                <a:ea typeface="Roboto Slab" pitchFamily="2" charset="0"/>
              </a:rPr>
              <a:t>2026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D110E9A-D49C-427F-BAE8-D4DE45FB6B90}"/>
              </a:ext>
            </a:extLst>
          </p:cNvPr>
          <p:cNvGrpSpPr/>
          <p:nvPr/>
        </p:nvGrpSpPr>
        <p:grpSpPr>
          <a:xfrm>
            <a:off x="10664606" y="275089"/>
            <a:ext cx="1146394" cy="460291"/>
            <a:chOff x="8993634" y="275089"/>
            <a:chExt cx="2597428" cy="1042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E6DF739A-6DEC-A5D9-5BFA-C4405FB0D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757813" y="275089"/>
              <a:ext cx="1042899" cy="104289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60AE94D4-242F-5968-B7E8-4982DDFAE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768102" y="391160"/>
              <a:ext cx="822960" cy="82296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18E59ADE-9050-0B90-6303-7D04AB6BE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93634" y="415290"/>
              <a:ext cx="767717" cy="767715"/>
            </a:xfrm>
            <a:prstGeom prst="rect">
              <a:avLst/>
            </a:prstGeom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FE25F6F9-B6AB-E926-DD27-F92F233317CF}"/>
              </a:ext>
            </a:extLst>
          </p:cNvPr>
          <p:cNvSpPr txBox="1"/>
          <p:nvPr/>
        </p:nvSpPr>
        <p:spPr>
          <a:xfrm>
            <a:off x="277513" y="2314953"/>
            <a:ext cx="4711930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Surplus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perdagangan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Indonesia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menyempit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menjadi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USD 2,4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miliar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pada Oktober 2025,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sedikit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turun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dari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USD 2,48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miliar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pada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bulan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yang sama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tahun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sebelumnya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(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yoy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). Ini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menandai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surplus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perdagangan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terkecil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sejak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April.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Volume April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menyusut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signifikan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setelah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kebijakan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tarif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Presiden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Donald Trump.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Pelaku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usaha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melakukan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front loading pada Maret.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Aktivitas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front loading juga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dikebut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pada Juli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untuk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menghindari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tarif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resiprokal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yang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berlaku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di Agustus.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Nilainya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terrefleksi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pada surplus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perdagangan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Agustus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Perundingan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tarif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perdagangan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dengan AS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terancam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batal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Indonesia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dianggap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mengingkari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perundingan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Produk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Indonesia yang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terdampak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minyak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sawit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mentah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(CPO),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karet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kopi,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serta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produk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karet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lainnya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Sementara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tarif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untuk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tekstil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dan alas kaki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masih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dalam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tahap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pembahasan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88E68B1-4B52-110A-47B8-91FE719317E9}"/>
              </a:ext>
            </a:extLst>
          </p:cNvPr>
          <p:cNvSpPr txBox="1">
            <a:spLocks/>
          </p:cNvSpPr>
          <p:nvPr/>
        </p:nvSpPr>
        <p:spPr>
          <a:xfrm>
            <a:off x="1396408" y="1164631"/>
            <a:ext cx="3672549" cy="8971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i="1" dirty="0" err="1">
                <a:latin typeface="Plantin MT Pro" panose="02020503050405020304" pitchFamily="18" charset="0"/>
                <a:ea typeface="Roboto" panose="02000000000000000000" pitchFamily="2" charset="0"/>
              </a:rPr>
              <a:t>Neraca</a:t>
            </a:r>
            <a:r>
              <a:rPr lang="en-US" sz="3000" i="1" dirty="0">
                <a:latin typeface="Plantin MT Pro" panose="02020503050405020304" pitchFamily="18" charset="0"/>
                <a:ea typeface="Roboto" panose="02000000000000000000" pitchFamily="2" charset="0"/>
              </a:rPr>
              <a:t> </a:t>
            </a:r>
            <a:r>
              <a:rPr lang="en-US" sz="3000" i="1" dirty="0" err="1">
                <a:latin typeface="Plantin MT Pro" panose="02020503050405020304" pitchFamily="18" charset="0"/>
                <a:ea typeface="Roboto" panose="02000000000000000000" pitchFamily="2" charset="0"/>
              </a:rPr>
              <a:t>Perdagangan</a:t>
            </a:r>
            <a:r>
              <a:rPr lang="en-US" sz="3000" i="1" dirty="0">
                <a:latin typeface="Plantin MT Pro" panose="02020503050405020304" pitchFamily="18" charset="0"/>
                <a:ea typeface="Roboto" panose="02000000000000000000" pitchFamily="2" charset="0"/>
              </a:rPr>
              <a:t> Indonesia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65FB6E6-93A1-6393-47AB-6CFB6771F45F}"/>
              </a:ext>
            </a:extLst>
          </p:cNvPr>
          <p:cNvSpPr/>
          <p:nvPr/>
        </p:nvSpPr>
        <p:spPr>
          <a:xfrm>
            <a:off x="381001" y="1194778"/>
            <a:ext cx="763929" cy="76392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Plantin MT Pro" panose="02020503050405020304" pitchFamily="18" charset="0"/>
              </a:rPr>
              <a:t>10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4F5015C-9CF0-5E39-7655-60AD005BC59E}"/>
              </a:ext>
            </a:extLst>
          </p:cNvPr>
          <p:cNvCxnSpPr>
            <a:cxnSpLocks/>
          </p:cNvCxnSpPr>
          <p:nvPr/>
        </p:nvCxnSpPr>
        <p:spPr>
          <a:xfrm>
            <a:off x="381000" y="6307982"/>
            <a:ext cx="1142999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4871DEB-0B22-50BD-D0E6-F93D968C58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8435279"/>
              </p:ext>
            </p:extLst>
          </p:nvPr>
        </p:nvGraphicFramePr>
        <p:xfrm>
          <a:off x="5611029" y="1164632"/>
          <a:ext cx="5053577" cy="2532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11560D03-8B2B-AD4C-D5F9-BB6F88792347}"/>
              </a:ext>
            </a:extLst>
          </p:cNvPr>
          <p:cNvSpPr txBox="1"/>
          <p:nvPr/>
        </p:nvSpPr>
        <p:spPr>
          <a:xfrm>
            <a:off x="10664606" y="2701224"/>
            <a:ext cx="1307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Sumber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</a:p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Bank Indonesia</a:t>
            </a:r>
          </a:p>
          <a:p>
            <a:endParaRPr lang="en-US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*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menurut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RAPBN 2026</a:t>
            </a: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0F6F03D5-BFE0-405E-743F-FF9E71F84F08}"/>
              </a:ext>
            </a:extLst>
          </p:cNvPr>
          <p:cNvSpPr/>
          <p:nvPr/>
        </p:nvSpPr>
        <p:spPr>
          <a:xfrm>
            <a:off x="5611029" y="3916454"/>
            <a:ext cx="484632" cy="685363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9113BA6B-D4DF-21BB-68EC-F3B23D8E6584}"/>
              </a:ext>
            </a:extLst>
          </p:cNvPr>
          <p:cNvSpPr txBox="1">
            <a:spLocks/>
          </p:cNvSpPr>
          <p:nvPr/>
        </p:nvSpPr>
        <p:spPr>
          <a:xfrm>
            <a:off x="7060445" y="3996273"/>
            <a:ext cx="4518642" cy="7745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World Trade Organization (WTO)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memangkas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proyeksi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pertumbuhan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perdagangan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global 2026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menjadi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hanya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0,5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persen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jauh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di bawah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perkiraan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sebelumnya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sebesar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1,8%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CBFC604-44A9-549E-D6CD-5B9B172FE0B8}"/>
              </a:ext>
            </a:extLst>
          </p:cNvPr>
          <p:cNvSpPr txBox="1"/>
          <p:nvPr/>
        </p:nvSpPr>
        <p:spPr>
          <a:xfrm>
            <a:off x="6191960" y="4004292"/>
            <a:ext cx="10505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</a:rPr>
              <a:t>0,5%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14D417BC-CA50-F2FE-F0BB-27D90A12FC67}"/>
              </a:ext>
            </a:extLst>
          </p:cNvPr>
          <p:cNvSpPr txBox="1">
            <a:spLocks/>
          </p:cNvSpPr>
          <p:nvPr/>
        </p:nvSpPr>
        <p:spPr>
          <a:xfrm>
            <a:off x="5598042" y="4714093"/>
            <a:ext cx="2547699" cy="43319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US$25,1 </a:t>
            </a:r>
            <a:r>
              <a:rPr lang="en-US" sz="20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miliar</a:t>
            </a:r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*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58A4AC2-4C6A-E37A-DDF0-B4F667DA36D1}"/>
              </a:ext>
            </a:extLst>
          </p:cNvPr>
          <p:cNvSpPr txBox="1">
            <a:spLocks/>
          </p:cNvSpPr>
          <p:nvPr/>
        </p:nvSpPr>
        <p:spPr>
          <a:xfrm>
            <a:off x="5695975" y="5128100"/>
            <a:ext cx="2359498" cy="4489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proyeksi</a:t>
            </a: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nilai</a:t>
            </a: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ekspor</a:t>
            </a: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</a:rPr>
              <a:t> Indonesia 2026</a:t>
            </a:r>
            <a:endParaRPr lang="en-US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E2683067-0937-12E8-0DB6-8F7FA55E7319}"/>
              </a:ext>
            </a:extLst>
          </p:cNvPr>
          <p:cNvSpPr txBox="1">
            <a:spLocks/>
          </p:cNvSpPr>
          <p:nvPr/>
        </p:nvSpPr>
        <p:spPr>
          <a:xfrm>
            <a:off x="8467697" y="4714093"/>
            <a:ext cx="2547699" cy="43319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US$3,1 </a:t>
            </a:r>
            <a:r>
              <a:rPr lang="en-US" sz="20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miliar</a:t>
            </a:r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*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09F5476F-E85F-3A2C-7122-455F8E2827BD}"/>
              </a:ext>
            </a:extLst>
          </p:cNvPr>
          <p:cNvSpPr txBox="1">
            <a:spLocks/>
          </p:cNvSpPr>
          <p:nvPr/>
        </p:nvSpPr>
        <p:spPr>
          <a:xfrm>
            <a:off x="8533149" y="5097653"/>
            <a:ext cx="2290482" cy="4489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proyeksi</a:t>
            </a: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</a:rPr>
              <a:t> surplus </a:t>
            </a:r>
            <a:r>
              <a:rPr lang="en-US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perdagangan</a:t>
            </a: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</a:rPr>
              <a:t> RI</a:t>
            </a:r>
            <a:endParaRPr lang="en-US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B1905599-D6BD-33B6-4934-A1A2AA4DB1C0}"/>
              </a:ext>
            </a:extLst>
          </p:cNvPr>
          <p:cNvSpPr txBox="1">
            <a:spLocks/>
          </p:cNvSpPr>
          <p:nvPr/>
        </p:nvSpPr>
        <p:spPr>
          <a:xfrm>
            <a:off x="5598042" y="5752296"/>
            <a:ext cx="5417354" cy="555686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IEU-CEPA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bisa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menjadi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peluang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Indonesia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mengakselerasi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perdagangan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pada 2027</a:t>
            </a:r>
          </a:p>
        </p:txBody>
      </p:sp>
    </p:spTree>
    <p:extLst>
      <p:ext uri="{BB962C8B-B14F-4D97-AF65-F5344CB8AC3E}">
        <p14:creationId xmlns:p14="http://schemas.microsoft.com/office/powerpoint/2010/main" val="2016582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9BE57-B6AF-1FBD-087A-3F2629AF5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A0B29C14-1803-7783-97E2-EAB25A4696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1" y="342900"/>
            <a:ext cx="1457527" cy="344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23AC7E-D450-F6FF-C386-56078B6C6B8B}"/>
              </a:ext>
            </a:extLst>
          </p:cNvPr>
          <p:cNvSpPr txBox="1"/>
          <p:nvPr/>
        </p:nvSpPr>
        <p:spPr>
          <a:xfrm>
            <a:off x="277513" y="6561161"/>
            <a:ext cx="1460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Jangkara.id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8510D9-B9B7-B867-06C1-3F7F771D77CB}"/>
              </a:ext>
            </a:extLst>
          </p:cNvPr>
          <p:cNvSpPr txBox="1"/>
          <p:nvPr/>
        </p:nvSpPr>
        <p:spPr>
          <a:xfrm>
            <a:off x="7896448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Jakarta: (021) 227 68255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42C3D9-0618-07B4-A50C-BA850CDF6FF8}"/>
              </a:ext>
            </a:extLst>
          </p:cNvPr>
          <p:cNvSpPr txBox="1"/>
          <p:nvPr/>
        </p:nvSpPr>
        <p:spPr>
          <a:xfrm>
            <a:off x="10044224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Yogyakarta: (0274) 433 3958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EFA841-2254-8417-D21A-077A3E65DB5B}"/>
              </a:ext>
            </a:extLst>
          </p:cNvPr>
          <p:cNvSpPr txBox="1"/>
          <p:nvPr/>
        </p:nvSpPr>
        <p:spPr>
          <a:xfrm>
            <a:off x="1561564" y="6564191"/>
            <a:ext cx="1997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infogram@infogram.id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D2F6FF-6632-C9A0-71C2-CDDC0A4F8A1C}"/>
              </a:ext>
            </a:extLst>
          </p:cNvPr>
          <p:cNvSpPr txBox="1"/>
          <p:nvPr/>
        </p:nvSpPr>
        <p:spPr>
          <a:xfrm>
            <a:off x="2796665" y="366952"/>
            <a:ext cx="3454902" cy="299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C00000"/>
                </a:solidFill>
                <a:latin typeface="Plantin MT Pro" panose="02020503050405020304" pitchFamily="18" charset="0"/>
              </a:rPr>
              <a:t>Indonesia Economy Outlook 	</a:t>
            </a:r>
            <a:r>
              <a:rPr lang="en-US" sz="1200" b="1" dirty="0">
                <a:solidFill>
                  <a:srgbClr val="C00000"/>
                </a:solidFill>
                <a:latin typeface="Roboto Slab" pitchFamily="2" charset="0"/>
                <a:ea typeface="Roboto Slab" pitchFamily="2" charset="0"/>
              </a:rPr>
              <a:t>2026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4D52094-586D-E847-38F4-550240B72A6A}"/>
              </a:ext>
            </a:extLst>
          </p:cNvPr>
          <p:cNvGrpSpPr/>
          <p:nvPr/>
        </p:nvGrpSpPr>
        <p:grpSpPr>
          <a:xfrm>
            <a:off x="10664606" y="275089"/>
            <a:ext cx="1146394" cy="460291"/>
            <a:chOff x="8993634" y="275089"/>
            <a:chExt cx="2597428" cy="1042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0CCF31EF-3468-0876-CD83-2D98540EC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757813" y="275089"/>
              <a:ext cx="1042899" cy="104289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9BBFF8C4-8E2B-00B5-AC22-AEDEA915F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768102" y="391160"/>
              <a:ext cx="822960" cy="82296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CA850F88-A4CF-DD3A-9E03-3B0D4A26D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93634" y="415290"/>
              <a:ext cx="767717" cy="767715"/>
            </a:xfrm>
            <a:prstGeom prst="rect">
              <a:avLst/>
            </a:prstGeom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66982BAC-34E0-ECF4-7410-C4F3C4253D54}"/>
              </a:ext>
            </a:extLst>
          </p:cNvPr>
          <p:cNvSpPr txBox="1"/>
          <p:nvPr/>
        </p:nvSpPr>
        <p:spPr>
          <a:xfrm>
            <a:off x="277513" y="2314953"/>
            <a:ext cx="3837287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Gaikindo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mencatat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penjualan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whole sales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mobil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pada Oktober 2025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mencapai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74.020 unit. Angka ini naik 19,23% secara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bulanan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sekaligus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menandai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kembalinya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rerata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penjualan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70.000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mobil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per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bulan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Penjualan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motor pada November 2025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turun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menjadi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523.591 unit,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dibandingkan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pada Oktober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sebesar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590.362 unit. Secara total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hingga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Oktober,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penjualan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motor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mencapai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5.950.844 unit,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sedikit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di bawah target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Asosiasi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Industri Sepeda Motor Indonesia (AISI)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sebesar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6,4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juta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unit.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Angka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penjualan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mobil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memang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naik, tapi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ditopang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backlog clearing salah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satu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pabrikan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China yang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tertunda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 Jika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dikesampingkan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penjualan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tidak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sampai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rerata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penjualan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70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ribu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mobil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per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bulan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Begitu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juga dengan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penjualan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sepeda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motor yang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mewakili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70%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moda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transportasi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Masyarakat.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Mengindikasikan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rebound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hanya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one time, bukan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perbaikan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daya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 beli Masyarakat.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0C6A25-934D-31C4-D5D0-C936758E7145}"/>
              </a:ext>
            </a:extLst>
          </p:cNvPr>
          <p:cNvSpPr txBox="1">
            <a:spLocks/>
          </p:cNvSpPr>
          <p:nvPr/>
        </p:nvSpPr>
        <p:spPr>
          <a:xfrm>
            <a:off x="1396409" y="1164631"/>
            <a:ext cx="3314740" cy="8971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i="1" dirty="0" err="1">
                <a:latin typeface="Plantin MT Pro" panose="02020503050405020304" pitchFamily="18" charset="0"/>
                <a:ea typeface="Roboto" panose="02000000000000000000" pitchFamily="2" charset="0"/>
              </a:rPr>
              <a:t>Penjualan</a:t>
            </a:r>
            <a:r>
              <a:rPr lang="en-US" sz="3000" i="1" dirty="0">
                <a:latin typeface="Plantin MT Pro" panose="02020503050405020304" pitchFamily="18" charset="0"/>
                <a:ea typeface="Roboto" panose="02000000000000000000" pitchFamily="2" charset="0"/>
              </a:rPr>
              <a:t> Mobil dan Motor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1FC732A-C6CB-C154-0539-0183BB5E2514}"/>
              </a:ext>
            </a:extLst>
          </p:cNvPr>
          <p:cNvSpPr/>
          <p:nvPr/>
        </p:nvSpPr>
        <p:spPr>
          <a:xfrm>
            <a:off x="381001" y="1194778"/>
            <a:ext cx="763929" cy="76392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Plantin MT Pro" panose="02020503050405020304" pitchFamily="18" charset="0"/>
              </a:rPr>
              <a:t>11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B209090-C7DC-F947-A2D1-76D13DF8082B}"/>
              </a:ext>
            </a:extLst>
          </p:cNvPr>
          <p:cNvCxnSpPr>
            <a:cxnSpLocks/>
          </p:cNvCxnSpPr>
          <p:nvPr/>
        </p:nvCxnSpPr>
        <p:spPr>
          <a:xfrm>
            <a:off x="381000" y="6307982"/>
            <a:ext cx="1142999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E8EBDF2-F1D8-A711-D139-38C1AF8B0392}"/>
              </a:ext>
            </a:extLst>
          </p:cNvPr>
          <p:cNvSpPr txBox="1"/>
          <p:nvPr/>
        </p:nvSpPr>
        <p:spPr>
          <a:xfrm>
            <a:off x="4309604" y="6498249"/>
            <a:ext cx="1066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Sumber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: AISI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B2436354-F108-B067-E3EB-1FE0E181CA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1631417"/>
              </p:ext>
            </p:extLst>
          </p:nvPr>
        </p:nvGraphicFramePr>
        <p:xfrm>
          <a:off x="4467317" y="3804496"/>
          <a:ext cx="7343681" cy="2503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7A41BA0-3D59-2A87-160C-22BEAEFF6B47}"/>
              </a:ext>
            </a:extLst>
          </p:cNvPr>
          <p:cNvSpPr txBox="1">
            <a:spLocks/>
          </p:cNvSpPr>
          <p:nvPr/>
        </p:nvSpPr>
        <p:spPr>
          <a:xfrm>
            <a:off x="8584158" y="1168716"/>
            <a:ext cx="2533954" cy="43293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 err="1">
                <a:latin typeface="Roboto" panose="02000000000000000000" pitchFamily="2" charset="0"/>
                <a:ea typeface="Roboto" panose="02000000000000000000" pitchFamily="2" charset="0"/>
              </a:rPr>
              <a:t>Proyeksi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 2026</a:t>
            </a:r>
            <a:endParaRPr lang="en-US" sz="20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9D840C5-4B30-250F-7AB4-90A34AD003DA}"/>
              </a:ext>
            </a:extLst>
          </p:cNvPr>
          <p:cNvSpPr txBox="1">
            <a:spLocks/>
          </p:cNvSpPr>
          <p:nvPr/>
        </p:nvSpPr>
        <p:spPr>
          <a:xfrm>
            <a:off x="8480185" y="1844169"/>
            <a:ext cx="1397934" cy="4329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err="1">
                <a:latin typeface="Roboto" panose="02000000000000000000" pitchFamily="2" charset="0"/>
                <a:ea typeface="Roboto" panose="02000000000000000000" pitchFamily="2" charset="0"/>
              </a:rPr>
              <a:t>Penjualan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 Motor</a:t>
            </a: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ED85B504-0E10-4EBC-7519-2A13F3E18A60}"/>
              </a:ext>
            </a:extLst>
          </p:cNvPr>
          <p:cNvSpPr/>
          <p:nvPr/>
        </p:nvSpPr>
        <p:spPr>
          <a:xfrm>
            <a:off x="9878119" y="1835594"/>
            <a:ext cx="260060" cy="50462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097B80C-A663-D7AD-F132-77FC4CF81E9A}"/>
              </a:ext>
            </a:extLst>
          </p:cNvPr>
          <p:cNvSpPr txBox="1">
            <a:spLocks/>
          </p:cNvSpPr>
          <p:nvPr/>
        </p:nvSpPr>
        <p:spPr>
          <a:xfrm>
            <a:off x="10312282" y="1792244"/>
            <a:ext cx="1379199" cy="4329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 err="1">
                <a:latin typeface="Roboto" panose="02000000000000000000" pitchFamily="2" charset="0"/>
                <a:ea typeface="Roboto" panose="02000000000000000000" pitchFamily="2" charset="0"/>
              </a:rPr>
              <a:t>turun</a:t>
            </a:r>
            <a:r>
              <a:rPr lang="en-US" sz="1500" dirty="0">
                <a:latin typeface="Roboto" panose="02000000000000000000" pitchFamily="2" charset="0"/>
                <a:ea typeface="Roboto" panose="02000000000000000000" pitchFamily="2" charset="0"/>
              </a:rPr>
              <a:t> 20% </a:t>
            </a:r>
            <a:r>
              <a:rPr lang="en-US" sz="1500" dirty="0" err="1">
                <a:latin typeface="Roboto" panose="02000000000000000000" pitchFamily="2" charset="0"/>
                <a:ea typeface="Roboto" panose="02000000000000000000" pitchFamily="2" charset="0"/>
              </a:rPr>
              <a:t>karena</a:t>
            </a:r>
            <a:r>
              <a:rPr lang="en-US" sz="15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500" dirty="0" err="1">
                <a:latin typeface="Roboto" panose="02000000000000000000" pitchFamily="2" charset="0"/>
                <a:ea typeface="Roboto" panose="02000000000000000000" pitchFamily="2" charset="0"/>
              </a:rPr>
              <a:t>opsen</a:t>
            </a:r>
            <a:r>
              <a:rPr lang="en-US" sz="15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500" dirty="0" err="1">
                <a:latin typeface="Roboto" panose="02000000000000000000" pitchFamily="2" charset="0"/>
                <a:ea typeface="Roboto" panose="02000000000000000000" pitchFamily="2" charset="0"/>
              </a:rPr>
              <a:t>pajak</a:t>
            </a:r>
            <a:endParaRPr lang="en-US" sz="15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AB6EC43-30CF-9C92-CA2B-7484E7CDE38F}"/>
              </a:ext>
            </a:extLst>
          </p:cNvPr>
          <p:cNvSpPr txBox="1">
            <a:spLocks/>
          </p:cNvSpPr>
          <p:nvPr/>
        </p:nvSpPr>
        <p:spPr>
          <a:xfrm>
            <a:off x="8489569" y="2848702"/>
            <a:ext cx="1397934" cy="4329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err="1">
                <a:latin typeface="Roboto" panose="02000000000000000000" pitchFamily="2" charset="0"/>
                <a:ea typeface="Roboto" panose="02000000000000000000" pitchFamily="2" charset="0"/>
              </a:rPr>
              <a:t>Penjualan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 Mobil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F3E5B21F-D423-3C94-FE99-CE1DE972D22D}"/>
              </a:ext>
            </a:extLst>
          </p:cNvPr>
          <p:cNvSpPr/>
          <p:nvPr/>
        </p:nvSpPr>
        <p:spPr>
          <a:xfrm>
            <a:off x="9668298" y="2936245"/>
            <a:ext cx="469881" cy="2936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3B778C8-C8F0-4973-9472-359978D7A1B5}"/>
              </a:ext>
            </a:extLst>
          </p:cNvPr>
          <p:cNvSpPr txBox="1">
            <a:spLocks/>
          </p:cNvSpPr>
          <p:nvPr/>
        </p:nvSpPr>
        <p:spPr>
          <a:xfrm>
            <a:off x="10283791" y="2855892"/>
            <a:ext cx="1396104" cy="4329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 err="1">
                <a:latin typeface="Roboto" panose="02000000000000000000" pitchFamily="2" charset="0"/>
                <a:ea typeface="Roboto" panose="02000000000000000000" pitchFamily="2" charset="0"/>
              </a:rPr>
              <a:t>Stagnan</a:t>
            </a:r>
            <a:r>
              <a:rPr lang="en-US" sz="1500" dirty="0">
                <a:latin typeface="Roboto" panose="02000000000000000000" pitchFamily="2" charset="0"/>
                <a:ea typeface="Roboto" panose="02000000000000000000" pitchFamily="2" charset="0"/>
              </a:rPr>
              <a:t> di 780 </a:t>
            </a:r>
            <a:r>
              <a:rPr lang="en-US" sz="1500" dirty="0" err="1">
                <a:latin typeface="Roboto" panose="02000000000000000000" pitchFamily="2" charset="0"/>
                <a:ea typeface="Roboto" panose="02000000000000000000" pitchFamily="2" charset="0"/>
              </a:rPr>
              <a:t>ribu</a:t>
            </a:r>
            <a:r>
              <a:rPr lang="en-US" sz="1500" dirty="0">
                <a:latin typeface="Roboto" panose="02000000000000000000" pitchFamily="2" charset="0"/>
                <a:ea typeface="Roboto" panose="02000000000000000000" pitchFamily="2" charset="0"/>
              </a:rPr>
              <a:t> – 800 </a:t>
            </a:r>
            <a:r>
              <a:rPr lang="en-US" sz="1500" dirty="0" err="1">
                <a:latin typeface="Roboto" panose="02000000000000000000" pitchFamily="2" charset="0"/>
                <a:ea typeface="Roboto" panose="02000000000000000000" pitchFamily="2" charset="0"/>
              </a:rPr>
              <a:t>ribu</a:t>
            </a:r>
            <a:r>
              <a:rPr lang="en-US" sz="15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500" dirty="0" err="1">
                <a:latin typeface="Roboto" panose="02000000000000000000" pitchFamily="2" charset="0"/>
                <a:ea typeface="Roboto" panose="02000000000000000000" pitchFamily="2" charset="0"/>
              </a:rPr>
              <a:t>mobil</a:t>
            </a:r>
            <a:endParaRPr lang="en-US" sz="15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1A063E-C8AE-BC0B-BCA2-AE1258FB181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2938" t="30064" r="28430" b="10794"/>
          <a:stretch>
            <a:fillRect/>
          </a:stretch>
        </p:blipFill>
        <p:spPr>
          <a:xfrm>
            <a:off x="4467318" y="1182632"/>
            <a:ext cx="3832765" cy="2621864"/>
          </a:xfrm>
          <a:prstGeom prst="rect">
            <a:avLst/>
          </a:prstGeom>
          <a:ln w="31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056708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A5A9C-FEC5-1DB3-2ED2-0CDAF7A9F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person giving a thumbs up&#10;&#10;Description automatically generated">
            <a:extLst>
              <a:ext uri="{FF2B5EF4-FFF2-40B4-BE49-F238E27FC236}">
                <a16:creationId xmlns:a16="http://schemas.microsoft.com/office/drawing/2014/main" id="{A44411C1-DE61-1DD4-3696-8901B3F6C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174" y="1476360"/>
            <a:ext cx="3095227" cy="261100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D611C39-4E5A-462C-4642-7C23A894C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001" y="342900"/>
            <a:ext cx="1457527" cy="344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5F6CC4-169B-2AFF-D8F0-990EEEB78224}"/>
              </a:ext>
            </a:extLst>
          </p:cNvPr>
          <p:cNvSpPr txBox="1"/>
          <p:nvPr/>
        </p:nvSpPr>
        <p:spPr>
          <a:xfrm>
            <a:off x="277513" y="6561161"/>
            <a:ext cx="1460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Jangkara.id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56EB4B-BD26-C0CE-F5A9-E0B4DC665C3F}"/>
              </a:ext>
            </a:extLst>
          </p:cNvPr>
          <p:cNvSpPr txBox="1"/>
          <p:nvPr/>
        </p:nvSpPr>
        <p:spPr>
          <a:xfrm>
            <a:off x="7896448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Jakarta: (021) 227 68255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0B67AA-56FC-AE82-A0A6-2EB8E29419EA}"/>
              </a:ext>
            </a:extLst>
          </p:cNvPr>
          <p:cNvSpPr txBox="1"/>
          <p:nvPr/>
        </p:nvSpPr>
        <p:spPr>
          <a:xfrm>
            <a:off x="10044224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Yogyakarta: (0274) 433 3958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BAA060-0D65-91B1-AF96-222300095486}"/>
              </a:ext>
            </a:extLst>
          </p:cNvPr>
          <p:cNvSpPr txBox="1"/>
          <p:nvPr/>
        </p:nvSpPr>
        <p:spPr>
          <a:xfrm>
            <a:off x="1561564" y="6564191"/>
            <a:ext cx="1997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infogram@infogram.id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F7006C-FD8A-7BE7-0386-76A76C760CD6}"/>
              </a:ext>
            </a:extLst>
          </p:cNvPr>
          <p:cNvSpPr txBox="1"/>
          <p:nvPr/>
        </p:nvSpPr>
        <p:spPr>
          <a:xfrm>
            <a:off x="2796665" y="366952"/>
            <a:ext cx="3454902" cy="299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C00000"/>
                </a:solidFill>
                <a:latin typeface="Plantin MT Pro" panose="02020503050405020304" pitchFamily="18" charset="0"/>
              </a:rPr>
              <a:t>Indonesia Economy Outlook 	</a:t>
            </a:r>
            <a:r>
              <a:rPr lang="en-US" sz="1200" b="1" dirty="0">
                <a:solidFill>
                  <a:srgbClr val="C00000"/>
                </a:solidFill>
                <a:latin typeface="Roboto Slab" pitchFamily="2" charset="0"/>
                <a:ea typeface="Roboto Slab" pitchFamily="2" charset="0"/>
              </a:rPr>
              <a:t>2026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4A06AD9-8CE3-C7FC-E67B-51ADEC30E18D}"/>
              </a:ext>
            </a:extLst>
          </p:cNvPr>
          <p:cNvGrpSpPr/>
          <p:nvPr/>
        </p:nvGrpSpPr>
        <p:grpSpPr>
          <a:xfrm>
            <a:off x="10664606" y="275089"/>
            <a:ext cx="1146394" cy="460291"/>
            <a:chOff x="8993634" y="275089"/>
            <a:chExt cx="2597428" cy="1042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1E742D26-3239-B91A-35C1-E715A92F1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9757813" y="275089"/>
              <a:ext cx="1042899" cy="104289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0D2D27F-88F2-05A2-F45B-C8EE3B74F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768102" y="391160"/>
              <a:ext cx="822960" cy="82296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2C6F9BDD-1E9D-4BE5-C5EC-BB8A1FB3A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93634" y="415290"/>
              <a:ext cx="767717" cy="767715"/>
            </a:xfrm>
            <a:prstGeom prst="rect">
              <a:avLst/>
            </a:prstGeom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02247C56-C9A4-E3A5-7865-ED5920755A33}"/>
              </a:ext>
            </a:extLst>
          </p:cNvPr>
          <p:cNvSpPr txBox="1"/>
          <p:nvPr/>
        </p:nvSpPr>
        <p:spPr>
          <a:xfrm>
            <a:off x="277513" y="2439329"/>
            <a:ext cx="4751687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</a:rPr>
              <a:t>24 </a:t>
            </a:r>
            <a:r>
              <a:rPr lang="en-US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Februari</a:t>
            </a: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</a:rPr>
              <a:t> 2025: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Danantara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diluncurkan</a:t>
            </a:r>
            <a:endParaRPr lang="en-US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Menkeu</a:t>
            </a: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</a:rPr>
              <a:t> Sri </a:t>
            </a:r>
            <a:r>
              <a:rPr lang="en-US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Mulyani</a:t>
            </a: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umumkan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penerimaan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pajak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2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bulan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pertama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2025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turun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30%, salah satunya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karena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implementasi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Coretax</a:t>
            </a:r>
            <a:endParaRPr lang="en-US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Rilis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pertumbuhan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Q2-2025 oleh BPS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diragukan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banyak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pihak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karena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melewati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prediksi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konsensus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Penurunan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BI Rate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dari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5,75%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menjadi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4,75%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</a:rPr>
              <a:t>Agustus 2025: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Terjadi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demonstrasi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besar-besaran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di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sejumlah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kota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besar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di Indonesia.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</a:rPr>
              <a:t>September 2025: 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Sri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Mulyani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dicopot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dari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jabatan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Menkeu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digantikan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Purbawa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Yudhi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Sadewe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</a:rPr>
              <a:t>Menteri </a:t>
            </a:r>
            <a:r>
              <a:rPr lang="en-US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Keuangan</a:t>
            </a: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Purbaya</a:t>
            </a: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Yudhi</a:t>
            </a: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Sadewa</a:t>
            </a: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menyuntik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likuiditas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Himbara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sebesar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Rp 200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triliun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BCBAD3C-57B7-D813-D00F-9EFC23F37314}"/>
              </a:ext>
            </a:extLst>
          </p:cNvPr>
          <p:cNvSpPr txBox="1">
            <a:spLocks/>
          </p:cNvSpPr>
          <p:nvPr/>
        </p:nvSpPr>
        <p:spPr>
          <a:xfrm>
            <a:off x="1386249" y="997519"/>
            <a:ext cx="3314740" cy="8971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i="1" dirty="0" err="1">
                <a:latin typeface="Plantin MT Pro" panose="02020503050405020304" pitchFamily="18" charset="0"/>
                <a:ea typeface="Roboto" panose="02000000000000000000" pitchFamily="2" charset="0"/>
              </a:rPr>
              <a:t>Peristiwa</a:t>
            </a:r>
            <a:r>
              <a:rPr lang="en-US" sz="3000" i="1" dirty="0">
                <a:latin typeface="Plantin MT Pro" panose="02020503050405020304" pitchFamily="18" charset="0"/>
                <a:ea typeface="Roboto" panose="02000000000000000000" pitchFamily="2" charset="0"/>
              </a:rPr>
              <a:t> Penting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19F33FD-334C-0834-A661-F13417A2C09D}"/>
              </a:ext>
            </a:extLst>
          </p:cNvPr>
          <p:cNvSpPr/>
          <p:nvPr/>
        </p:nvSpPr>
        <p:spPr>
          <a:xfrm>
            <a:off x="381001" y="1194778"/>
            <a:ext cx="763929" cy="76392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Plantin MT Pro" panose="02020503050405020304" pitchFamily="18" charset="0"/>
              </a:rPr>
              <a:t>12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CA55449-DE76-75E8-4B50-E1048D1F23D8}"/>
              </a:ext>
            </a:extLst>
          </p:cNvPr>
          <p:cNvCxnSpPr>
            <a:cxnSpLocks/>
          </p:cNvCxnSpPr>
          <p:nvPr/>
        </p:nvCxnSpPr>
        <p:spPr>
          <a:xfrm>
            <a:off x="381000" y="6307982"/>
            <a:ext cx="1142999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8C3B3DC9-EAAA-AAD3-3064-56F2554A1BD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274" y="1488141"/>
            <a:ext cx="3373293" cy="1668817"/>
          </a:xfrm>
          <a:prstGeom prst="rect">
            <a:avLst/>
          </a:prstGeom>
        </p:spPr>
      </p:pic>
      <p:pic>
        <p:nvPicPr>
          <p:cNvPr id="13" name="Picture 12" descr="A screenshot of a website&#10;&#10;Description automatically generated">
            <a:extLst>
              <a:ext uri="{FF2B5EF4-FFF2-40B4-BE49-F238E27FC236}">
                <a16:creationId xmlns:a16="http://schemas.microsoft.com/office/drawing/2014/main" id="{63747531-A67B-955E-3BBB-905FC0C9C5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174" y="3709787"/>
            <a:ext cx="3095228" cy="2502949"/>
          </a:xfrm>
          <a:prstGeom prst="rect">
            <a:avLst/>
          </a:prstGeom>
        </p:spPr>
      </p:pic>
      <p:pic>
        <p:nvPicPr>
          <p:cNvPr id="26" name="Picture 25" descr="A person in a suit and tie talking to a person&#10;&#10;Description automatically generated">
            <a:extLst>
              <a:ext uri="{FF2B5EF4-FFF2-40B4-BE49-F238E27FC236}">
                <a16:creationId xmlns:a16="http://schemas.microsoft.com/office/drawing/2014/main" id="{E856D538-4608-16F8-F0A8-594C033CA7A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661" y="3283816"/>
            <a:ext cx="3328906" cy="156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32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93A6E-A60F-5F95-C734-BFC6AD417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373557EA-CD4D-D636-0952-2AF155AC07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1" y="342900"/>
            <a:ext cx="1457527" cy="344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4F06A3-2E7C-04AE-F236-6DBD86DD72C8}"/>
              </a:ext>
            </a:extLst>
          </p:cNvPr>
          <p:cNvSpPr txBox="1"/>
          <p:nvPr/>
        </p:nvSpPr>
        <p:spPr>
          <a:xfrm>
            <a:off x="277513" y="6561161"/>
            <a:ext cx="1460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Jangkara.id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15CFD2-98B5-1E0A-79C9-9C102515D62B}"/>
              </a:ext>
            </a:extLst>
          </p:cNvPr>
          <p:cNvSpPr txBox="1"/>
          <p:nvPr/>
        </p:nvSpPr>
        <p:spPr>
          <a:xfrm>
            <a:off x="7896448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Jakarta: (021) 227 68255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262BD3-9F5C-0AA0-8889-A6290AAE8AA6}"/>
              </a:ext>
            </a:extLst>
          </p:cNvPr>
          <p:cNvSpPr txBox="1"/>
          <p:nvPr/>
        </p:nvSpPr>
        <p:spPr>
          <a:xfrm>
            <a:off x="10044224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Yogyakarta: (0274) 433 3958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E0D307-64CB-8154-B4BE-A86CDD61887D}"/>
              </a:ext>
            </a:extLst>
          </p:cNvPr>
          <p:cNvSpPr txBox="1"/>
          <p:nvPr/>
        </p:nvSpPr>
        <p:spPr>
          <a:xfrm>
            <a:off x="1561564" y="6564191"/>
            <a:ext cx="1997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infogram@infogram.id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341691-58E4-7CA7-D2FD-C50A6A2447E6}"/>
              </a:ext>
            </a:extLst>
          </p:cNvPr>
          <p:cNvSpPr txBox="1"/>
          <p:nvPr/>
        </p:nvSpPr>
        <p:spPr>
          <a:xfrm>
            <a:off x="2796665" y="366952"/>
            <a:ext cx="3454902" cy="299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C00000"/>
                </a:solidFill>
                <a:latin typeface="Plantin MT Pro" panose="02020503050405020304" pitchFamily="18" charset="0"/>
              </a:rPr>
              <a:t>Indonesia Economy Outlook 	</a:t>
            </a:r>
            <a:r>
              <a:rPr lang="en-US" sz="1200" b="1" dirty="0">
                <a:solidFill>
                  <a:srgbClr val="C00000"/>
                </a:solidFill>
                <a:latin typeface="Roboto Slab" pitchFamily="2" charset="0"/>
                <a:ea typeface="Roboto Slab" pitchFamily="2" charset="0"/>
              </a:rPr>
              <a:t>2026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3625DBA-1BAB-51B8-331C-F43E177FDCC2}"/>
              </a:ext>
            </a:extLst>
          </p:cNvPr>
          <p:cNvGrpSpPr/>
          <p:nvPr/>
        </p:nvGrpSpPr>
        <p:grpSpPr>
          <a:xfrm>
            <a:off x="10664606" y="275089"/>
            <a:ext cx="1146394" cy="460291"/>
            <a:chOff x="8993634" y="275089"/>
            <a:chExt cx="2597428" cy="1042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51337754-9EB4-18D0-FEBD-80FC926E4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757813" y="275089"/>
              <a:ext cx="1042899" cy="104289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6F669A24-A87F-C489-6E0D-9AE42D058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768102" y="391160"/>
              <a:ext cx="822960" cy="82296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82074B6B-2D7A-4B00-FFE4-5F6DA1EA1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93634" y="415290"/>
              <a:ext cx="767717" cy="767715"/>
            </a:xfrm>
            <a:prstGeom prst="rect">
              <a:avLst/>
            </a:prstGeom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A0F22CFB-4948-6FCC-DDFF-B39CC3DF8C30}"/>
              </a:ext>
            </a:extLst>
          </p:cNvPr>
          <p:cNvSpPr txBox="1"/>
          <p:nvPr/>
        </p:nvSpPr>
        <p:spPr>
          <a:xfrm>
            <a:off x="277513" y="2439329"/>
            <a:ext cx="5219047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Pada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periode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1 Oktober – 14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Desember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2025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ditemukan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3.252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berita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relevan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yang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memproyeksikan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beragam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situasi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makro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Indonesia pada 2026.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Topik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berita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yang paling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banyak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dimuat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media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berkaitan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dengan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Fiskal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&amp; APBN dengan 917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berita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diikuti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pemberitaan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Inflasi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&amp; Daya Beli dengan 832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berita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topik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Pertumbuhan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Ekonomi dengan 684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berita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topik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Moneter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&amp; Nilai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Tukar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dengan 520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berita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dan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topik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penanaman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modal dengan 178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berita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sisanya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tersebar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ke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topik-topik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lain.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Narasi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utamanya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sama,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berbagai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lembaga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internasional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pengamat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memperingatkan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defisit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APBN yang bisa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menyentuh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3%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dari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PDB di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tahun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2026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akibat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jor-joran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pendanaan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untuk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program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prioritas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seperti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MBG,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Kopdes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Merah Putih, dan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ketahanan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pangan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Pengelolaan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anggaran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yang kurang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cermat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berpotensi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menghambat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target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pertumbuhan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sebesar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5,4%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2EEC6A-C6EF-FA38-E247-98C3C21ED6F9}"/>
              </a:ext>
            </a:extLst>
          </p:cNvPr>
          <p:cNvSpPr txBox="1">
            <a:spLocks/>
          </p:cNvSpPr>
          <p:nvPr/>
        </p:nvSpPr>
        <p:spPr>
          <a:xfrm>
            <a:off x="1386249" y="997519"/>
            <a:ext cx="3314740" cy="8971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i="1" dirty="0">
                <a:latin typeface="Plantin MT Pro" panose="02020503050405020304" pitchFamily="18" charset="0"/>
                <a:ea typeface="Roboto" panose="02000000000000000000" pitchFamily="2" charset="0"/>
              </a:rPr>
              <a:t>Narasi Media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1C90EF5-9000-6D24-0785-9DC88251A9EB}"/>
              </a:ext>
            </a:extLst>
          </p:cNvPr>
          <p:cNvSpPr/>
          <p:nvPr/>
        </p:nvSpPr>
        <p:spPr>
          <a:xfrm>
            <a:off x="381001" y="1194778"/>
            <a:ext cx="763929" cy="76392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Plantin MT Pro" panose="02020503050405020304" pitchFamily="18" charset="0"/>
              </a:rPr>
              <a:t>13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605CB0D-5324-54A3-D1BB-BE31392B0923}"/>
              </a:ext>
            </a:extLst>
          </p:cNvPr>
          <p:cNvCxnSpPr>
            <a:cxnSpLocks/>
          </p:cNvCxnSpPr>
          <p:nvPr/>
        </p:nvCxnSpPr>
        <p:spPr>
          <a:xfrm>
            <a:off x="381000" y="6307982"/>
            <a:ext cx="1142999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87A92A74-B4CF-A7B5-FE2C-8A2798EB6E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4147860"/>
              </p:ext>
            </p:extLst>
          </p:nvPr>
        </p:nvGraphicFramePr>
        <p:xfrm>
          <a:off x="6177737" y="1086866"/>
          <a:ext cx="5435143" cy="2325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FF7581D-DC63-CC59-36C8-FE9E2244B6FD}"/>
              </a:ext>
            </a:extLst>
          </p:cNvPr>
          <p:cNvSpPr txBox="1">
            <a:spLocks/>
          </p:cNvSpPr>
          <p:nvPr/>
        </p:nvSpPr>
        <p:spPr>
          <a:xfrm>
            <a:off x="6251567" y="3584413"/>
            <a:ext cx="4957054" cy="3976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Isu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Fiskal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&amp; APBN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menjadi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poin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yang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banyak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dibahas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media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EE72534-431B-2C41-9531-35FAC33C54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205" y="3981742"/>
            <a:ext cx="2710309" cy="21990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3D0BEE2-1D7A-749F-7C18-8AF69E20CE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946" y="3981742"/>
            <a:ext cx="2363796" cy="22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037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BA768-21CC-A17E-596C-112647AE2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C36B098-A42B-DDFA-FE0C-9CFCD6A59A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1" y="342900"/>
            <a:ext cx="1457527" cy="344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EC855A-1B37-B9D3-9A81-33BA47733519}"/>
              </a:ext>
            </a:extLst>
          </p:cNvPr>
          <p:cNvSpPr txBox="1"/>
          <p:nvPr/>
        </p:nvSpPr>
        <p:spPr>
          <a:xfrm>
            <a:off x="277513" y="6561161"/>
            <a:ext cx="1460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Jangkara.id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E98AEE-CA20-B42C-42C1-C3C6006F95C0}"/>
              </a:ext>
            </a:extLst>
          </p:cNvPr>
          <p:cNvSpPr txBox="1"/>
          <p:nvPr/>
        </p:nvSpPr>
        <p:spPr>
          <a:xfrm>
            <a:off x="7896448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Jakarta: (021) 227 68255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00CB90-41DE-39AF-141A-A8410AFFC2FE}"/>
              </a:ext>
            </a:extLst>
          </p:cNvPr>
          <p:cNvSpPr txBox="1"/>
          <p:nvPr/>
        </p:nvSpPr>
        <p:spPr>
          <a:xfrm>
            <a:off x="10044224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Yogyakarta: (0274) 433 3958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1066E6-FD08-6825-9C47-533B15A4CE88}"/>
              </a:ext>
            </a:extLst>
          </p:cNvPr>
          <p:cNvSpPr txBox="1"/>
          <p:nvPr/>
        </p:nvSpPr>
        <p:spPr>
          <a:xfrm>
            <a:off x="1561564" y="6564191"/>
            <a:ext cx="1997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infogram@infogram.id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EDB37B-ADC5-D0CC-2014-9B67BB413A8E}"/>
              </a:ext>
            </a:extLst>
          </p:cNvPr>
          <p:cNvSpPr txBox="1"/>
          <p:nvPr/>
        </p:nvSpPr>
        <p:spPr>
          <a:xfrm>
            <a:off x="2796665" y="366952"/>
            <a:ext cx="3454902" cy="299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C00000"/>
                </a:solidFill>
                <a:latin typeface="Plantin MT Pro" panose="02020503050405020304" pitchFamily="18" charset="0"/>
              </a:rPr>
              <a:t>Indonesia Economy Outlook 	</a:t>
            </a:r>
            <a:r>
              <a:rPr lang="en-US" sz="1200" b="1" dirty="0">
                <a:solidFill>
                  <a:srgbClr val="C00000"/>
                </a:solidFill>
                <a:latin typeface="Roboto Slab" pitchFamily="2" charset="0"/>
                <a:ea typeface="Roboto Slab" pitchFamily="2" charset="0"/>
              </a:rPr>
              <a:t>2026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4FF42B6-4C16-CCCD-301A-1DC515681A62}"/>
              </a:ext>
            </a:extLst>
          </p:cNvPr>
          <p:cNvGrpSpPr/>
          <p:nvPr/>
        </p:nvGrpSpPr>
        <p:grpSpPr>
          <a:xfrm>
            <a:off x="10664606" y="275089"/>
            <a:ext cx="1146394" cy="460291"/>
            <a:chOff x="8993634" y="275089"/>
            <a:chExt cx="2597428" cy="1042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20FF6168-27B6-3D05-33F3-F9FDD3EE5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757813" y="275089"/>
              <a:ext cx="1042899" cy="104289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BE2454D8-5331-1D6B-177B-39BFF74C0E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768102" y="391160"/>
              <a:ext cx="822960" cy="82296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96D89391-5D73-A3BD-7B4D-FB2E2E090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93634" y="415290"/>
              <a:ext cx="767717" cy="767715"/>
            </a:xfrm>
            <a:prstGeom prst="rect">
              <a:avLst/>
            </a:prstGeom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B1E0B914-C585-5F90-DB9B-53D942CB59F8}"/>
              </a:ext>
            </a:extLst>
          </p:cNvPr>
          <p:cNvSpPr txBox="1"/>
          <p:nvPr/>
        </p:nvSpPr>
        <p:spPr>
          <a:xfrm>
            <a:off x="277513" y="4071609"/>
            <a:ext cx="8018410" cy="2108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Untuk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menganalisa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framing media,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pemberitaan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diklasterisasi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ke dalam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tiga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sentiment: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Optimistis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untuk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pemberitaan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yang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meyakini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kenaikan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Indonesia,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Pesimistis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untuk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pemberitaan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yang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meragukan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target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pemerintah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dan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Alarmis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untuk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pemberitaan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yang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mewanti-wanti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pemerintah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terhadap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berbagai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disrupsi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Dari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klasterisasi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tone framing media,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ditemukan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75%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berita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yang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optimis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dengan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pertumbuhan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yang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dicanangkan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pemerintah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antara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5,0% - 5,4% di 2026.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Sebaliknya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22%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pemberitaan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yang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pesimis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terhadap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capaian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pemerintah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karena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berbagai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faktor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. Terakhir,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sebanyak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9%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berita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yang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berisi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peringatan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dari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berbagai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lembaga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dan analis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terhadap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situasi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di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tahun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depan.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AA363C-8BBF-6303-FEE3-D19C21C4F3BD}"/>
              </a:ext>
            </a:extLst>
          </p:cNvPr>
          <p:cNvSpPr txBox="1">
            <a:spLocks/>
          </p:cNvSpPr>
          <p:nvPr/>
        </p:nvSpPr>
        <p:spPr>
          <a:xfrm>
            <a:off x="277513" y="2211885"/>
            <a:ext cx="2653317" cy="8971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i="1" dirty="0">
                <a:latin typeface="Plantin MT Pro" panose="02020503050405020304" pitchFamily="18" charset="0"/>
                <a:ea typeface="Roboto" panose="02000000000000000000" pitchFamily="2" charset="0"/>
              </a:rPr>
              <a:t>Tone Framing Media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04158B4-4804-FC1E-32E2-CC85806A7A83}"/>
              </a:ext>
            </a:extLst>
          </p:cNvPr>
          <p:cNvSpPr/>
          <p:nvPr/>
        </p:nvSpPr>
        <p:spPr>
          <a:xfrm>
            <a:off x="381001" y="1194778"/>
            <a:ext cx="763929" cy="76392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Plantin MT Pro" panose="02020503050405020304" pitchFamily="18" charset="0"/>
              </a:rPr>
              <a:t>14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9FAD86E-3995-676C-D92C-BC789074004A}"/>
              </a:ext>
            </a:extLst>
          </p:cNvPr>
          <p:cNvCxnSpPr>
            <a:cxnSpLocks/>
          </p:cNvCxnSpPr>
          <p:nvPr/>
        </p:nvCxnSpPr>
        <p:spPr>
          <a:xfrm>
            <a:off x="381000" y="6307982"/>
            <a:ext cx="1142999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2209D73-A36C-F3F4-AA70-20872CF0A3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6925237"/>
              </p:ext>
            </p:extLst>
          </p:nvPr>
        </p:nvGraphicFramePr>
        <p:xfrm>
          <a:off x="1561564" y="961398"/>
          <a:ext cx="4990439" cy="2677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F0AB847-BBBB-787F-7663-08E1B75DCA60}"/>
              </a:ext>
            </a:extLst>
          </p:cNvPr>
          <p:cNvSpPr txBox="1">
            <a:spLocks/>
          </p:cNvSpPr>
          <p:nvPr/>
        </p:nvSpPr>
        <p:spPr>
          <a:xfrm>
            <a:off x="5738167" y="961398"/>
            <a:ext cx="2557756" cy="36309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i="1" dirty="0">
                <a:latin typeface="Roboto" panose="02000000000000000000" pitchFamily="2" charset="0"/>
                <a:ea typeface="Roboto" panose="02000000000000000000" pitchFamily="2" charset="0"/>
              </a:rPr>
              <a:t>Framing </a:t>
            </a:r>
            <a:r>
              <a:rPr lang="en-US" sz="1600" dirty="0" err="1">
                <a:latin typeface="Roboto" panose="02000000000000000000" pitchFamily="2" charset="0"/>
                <a:ea typeface="Roboto" panose="02000000000000000000" pitchFamily="2" charset="0"/>
              </a:rPr>
              <a:t>berita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600" dirty="0" err="1">
                <a:latin typeface="Roboto" panose="02000000000000000000" pitchFamily="2" charset="0"/>
                <a:ea typeface="Roboto" panose="02000000000000000000" pitchFamily="2" charset="0"/>
              </a:rPr>
              <a:t>Optimistis</a:t>
            </a:r>
            <a:endParaRPr lang="en-US" sz="1600" i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3013B07-0938-89E3-FAF7-A4AA144778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167" y="1324489"/>
            <a:ext cx="2460940" cy="242897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84A141F-858B-6937-2BA0-4A160D76FAC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273" y="1321827"/>
            <a:ext cx="2341944" cy="2404853"/>
          </a:xfrm>
          <a:prstGeom prst="rect">
            <a:avLst/>
          </a:prstGeom>
        </p:spPr>
      </p:pic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92E575D-CA79-BC52-E557-BF6E748CE6FC}"/>
              </a:ext>
            </a:extLst>
          </p:cNvPr>
          <p:cNvSpPr txBox="1">
            <a:spLocks/>
          </p:cNvSpPr>
          <p:nvPr/>
        </p:nvSpPr>
        <p:spPr>
          <a:xfrm>
            <a:off x="8632326" y="961398"/>
            <a:ext cx="2557756" cy="363091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i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Framing </a:t>
            </a:r>
            <a:r>
              <a:rPr lang="en-US" sz="1600" dirty="0" err="1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berita</a:t>
            </a:r>
            <a:r>
              <a:rPr lang="en-US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Pesimistis</a:t>
            </a:r>
            <a:endParaRPr lang="en-US" sz="1600" i="1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8" name="Picture 27" descr="A newspaper with a hand holding a string&#10;&#10;Description automatically generated">
            <a:extLst>
              <a:ext uri="{FF2B5EF4-FFF2-40B4-BE49-F238E27FC236}">
                <a16:creationId xmlns:a16="http://schemas.microsoft.com/office/drawing/2014/main" id="{8D0FF1B0-82E2-8937-1089-7AEBB830F8D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863" y="3783444"/>
            <a:ext cx="1881743" cy="2524538"/>
          </a:xfrm>
          <a:prstGeom prst="rect">
            <a:avLst/>
          </a:prstGeom>
        </p:spPr>
      </p:pic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D0BF3E36-AA6B-5D48-3098-7B837301BB91}"/>
              </a:ext>
            </a:extLst>
          </p:cNvPr>
          <p:cNvSpPr txBox="1">
            <a:spLocks/>
          </p:cNvSpPr>
          <p:nvPr/>
        </p:nvSpPr>
        <p:spPr>
          <a:xfrm>
            <a:off x="8709745" y="3467482"/>
            <a:ext cx="2247646" cy="315962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i="1" dirty="0">
                <a:solidFill>
                  <a:schemeClr val="bg2"/>
                </a:solidFill>
              </a:rPr>
              <a:t>Framing </a:t>
            </a:r>
            <a:r>
              <a:rPr lang="en-US" sz="1600" dirty="0" err="1">
                <a:solidFill>
                  <a:schemeClr val="bg2"/>
                </a:solidFill>
              </a:rPr>
              <a:t>berita</a:t>
            </a:r>
            <a:r>
              <a:rPr lang="en-US" sz="1600" dirty="0">
                <a:solidFill>
                  <a:schemeClr val="bg2"/>
                </a:solidFill>
              </a:rPr>
              <a:t> </a:t>
            </a:r>
            <a:r>
              <a:rPr lang="en-US" sz="1600" dirty="0" err="1">
                <a:solidFill>
                  <a:schemeClr val="bg2"/>
                </a:solidFill>
              </a:rPr>
              <a:t>Alarmis</a:t>
            </a:r>
            <a:endParaRPr lang="en-US" sz="1600" i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837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1B4B8-5C03-2BE2-B870-522EBE76F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BB79373-FEDD-1D93-7AE6-04996E31C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1" y="342900"/>
            <a:ext cx="1457527" cy="344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E3D5A2-AB33-D42B-38CC-7B897B514938}"/>
              </a:ext>
            </a:extLst>
          </p:cNvPr>
          <p:cNvSpPr txBox="1"/>
          <p:nvPr/>
        </p:nvSpPr>
        <p:spPr>
          <a:xfrm>
            <a:off x="277513" y="6561161"/>
            <a:ext cx="1460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Jangkara.id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3EFB23-234E-6C74-0060-C750781D4973}"/>
              </a:ext>
            </a:extLst>
          </p:cNvPr>
          <p:cNvSpPr txBox="1"/>
          <p:nvPr/>
        </p:nvSpPr>
        <p:spPr>
          <a:xfrm>
            <a:off x="7896448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Jakarta: (021) 227 68255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36EDE3-86B5-5135-CF22-E88256E18B01}"/>
              </a:ext>
            </a:extLst>
          </p:cNvPr>
          <p:cNvSpPr txBox="1"/>
          <p:nvPr/>
        </p:nvSpPr>
        <p:spPr>
          <a:xfrm>
            <a:off x="10044224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Yogyakarta: (0274) 433 3958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0CD90F-98AE-D423-B6A7-A7E978729B10}"/>
              </a:ext>
            </a:extLst>
          </p:cNvPr>
          <p:cNvSpPr txBox="1"/>
          <p:nvPr/>
        </p:nvSpPr>
        <p:spPr>
          <a:xfrm>
            <a:off x="1561564" y="6564191"/>
            <a:ext cx="1997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infogram@infogram.id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427DF2-5C3B-F651-1C9E-63652DB521B5}"/>
              </a:ext>
            </a:extLst>
          </p:cNvPr>
          <p:cNvSpPr txBox="1"/>
          <p:nvPr/>
        </p:nvSpPr>
        <p:spPr>
          <a:xfrm>
            <a:off x="2796665" y="366952"/>
            <a:ext cx="3454902" cy="299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C00000"/>
                </a:solidFill>
                <a:latin typeface="Plantin MT Pro" panose="02020503050405020304" pitchFamily="18" charset="0"/>
              </a:rPr>
              <a:t>Indonesia Economy Outlook 	</a:t>
            </a:r>
            <a:r>
              <a:rPr lang="en-US" sz="1200" b="1" dirty="0">
                <a:solidFill>
                  <a:srgbClr val="C00000"/>
                </a:solidFill>
                <a:latin typeface="Roboto Slab" pitchFamily="2" charset="0"/>
                <a:ea typeface="Roboto Slab" pitchFamily="2" charset="0"/>
              </a:rPr>
              <a:t>2026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306DE6D-904D-DDD9-3663-7E741225716D}"/>
              </a:ext>
            </a:extLst>
          </p:cNvPr>
          <p:cNvGrpSpPr/>
          <p:nvPr/>
        </p:nvGrpSpPr>
        <p:grpSpPr>
          <a:xfrm>
            <a:off x="10664606" y="275089"/>
            <a:ext cx="1146394" cy="460291"/>
            <a:chOff x="8993634" y="275089"/>
            <a:chExt cx="2597428" cy="1042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A336CDA0-B5CF-5B5C-DB28-07C380F21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757813" y="275089"/>
              <a:ext cx="1042899" cy="104289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4B50CD85-B0C3-B05F-B588-0E7BB02FC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768102" y="391160"/>
              <a:ext cx="822960" cy="82296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E9E05B17-8B0F-54A7-47D9-C5BAC9CB1E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93634" y="415290"/>
              <a:ext cx="767717" cy="767715"/>
            </a:xfrm>
            <a:prstGeom prst="rect">
              <a:avLst/>
            </a:prstGeom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0427178E-BE63-8526-DB60-822132ECBBC1}"/>
              </a:ext>
            </a:extLst>
          </p:cNvPr>
          <p:cNvSpPr txBox="1"/>
          <p:nvPr/>
        </p:nvSpPr>
        <p:spPr>
          <a:xfrm>
            <a:off x="277513" y="2136570"/>
            <a:ext cx="4190315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Lembaga negara dan badan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pemerintah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seperti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Bank Indonesia, Badan Pusat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Statistik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Kementerian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Koordinator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Perekonomian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Kementerian ESDM, Kementerian Perindustrian, Kementerian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Perdagangan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Badan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Koordinasi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Penanaman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Modal,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Otoritas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Jasa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Keuangan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dan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lembaga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negara lain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menjadi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aktor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terbesar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dalam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pembentukan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narasi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di media dengan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porsi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2/3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dari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pemberitaan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Posisi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selanjutnya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diisi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berbagai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lembaga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internasional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meliputi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Bank Dunia, IMF, ADB, The Fed dan OECD yang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memberikan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pandangan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proyeksi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Indonesia dan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membentuk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narasi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di media.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Perwakilan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dunia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usaha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seperti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Apindo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Kadin, dan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konglomerat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turut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menyumbang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refleksi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mereka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atas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proyeksi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di 2026.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9EDD957-71BB-4ED5-7F1E-ADA4572E8F63}"/>
              </a:ext>
            </a:extLst>
          </p:cNvPr>
          <p:cNvSpPr txBox="1">
            <a:spLocks/>
          </p:cNvSpPr>
          <p:nvPr/>
        </p:nvSpPr>
        <p:spPr>
          <a:xfrm>
            <a:off x="1342384" y="1033770"/>
            <a:ext cx="2653317" cy="8971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i="1" dirty="0" err="1">
                <a:latin typeface="Plantin MT Pro" panose="02020503050405020304" pitchFamily="18" charset="0"/>
                <a:ea typeface="Roboto" panose="02000000000000000000" pitchFamily="2" charset="0"/>
              </a:rPr>
              <a:t>Klaster</a:t>
            </a:r>
            <a:r>
              <a:rPr lang="en-US" sz="3000" i="1" dirty="0">
                <a:latin typeface="Plantin MT Pro" panose="02020503050405020304" pitchFamily="18" charset="0"/>
                <a:ea typeface="Roboto" panose="02000000000000000000" pitchFamily="2" charset="0"/>
              </a:rPr>
              <a:t> Aktor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564051E-4283-566F-A506-CE07B5C98570}"/>
              </a:ext>
            </a:extLst>
          </p:cNvPr>
          <p:cNvSpPr/>
          <p:nvPr/>
        </p:nvSpPr>
        <p:spPr>
          <a:xfrm>
            <a:off x="381001" y="1194778"/>
            <a:ext cx="763929" cy="76392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Plantin MT Pro" panose="02020503050405020304" pitchFamily="18" charset="0"/>
              </a:rPr>
              <a:t>15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25FD590-E701-0A79-623B-210757719DFC}"/>
              </a:ext>
            </a:extLst>
          </p:cNvPr>
          <p:cNvCxnSpPr>
            <a:cxnSpLocks/>
          </p:cNvCxnSpPr>
          <p:nvPr/>
        </p:nvCxnSpPr>
        <p:spPr>
          <a:xfrm>
            <a:off x="381000" y="6307982"/>
            <a:ext cx="1142999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BA320F2F-854E-38CA-FF05-B15B0485A6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0270430"/>
              </p:ext>
            </p:extLst>
          </p:nvPr>
        </p:nvGraphicFramePr>
        <p:xfrm>
          <a:off x="5029965" y="1194778"/>
          <a:ext cx="5732965" cy="3090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E4DC397-002B-3498-475F-1B6E89DAC83F}"/>
              </a:ext>
            </a:extLst>
          </p:cNvPr>
          <p:cNvSpPr txBox="1">
            <a:spLocks/>
          </p:cNvSpPr>
          <p:nvPr/>
        </p:nvSpPr>
        <p:spPr>
          <a:xfrm>
            <a:off x="7583772" y="4527418"/>
            <a:ext cx="4227227" cy="11184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Kemenko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Perekonomian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menjadi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aktor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utama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pembentukan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narasi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proyeksi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Indonesia di 2026. </a:t>
            </a:r>
            <a:r>
              <a:rPr lang="en-US" sz="1400" i="1" dirty="0">
                <a:latin typeface="Roboto" panose="02000000000000000000" pitchFamily="2" charset="0"/>
                <a:ea typeface="Roboto" panose="02000000000000000000" pitchFamily="2" charset="0"/>
              </a:rPr>
              <a:t>Dus,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menjadikan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Menko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Perekonomian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Airlangga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Hartarto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sebagai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narasumber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yang paling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banyak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dikutip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media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dengan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272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kutipan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3C8C5AE-8783-1A5F-0CCD-23604DF639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819" r="18375"/>
          <a:stretch/>
        </p:blipFill>
        <p:spPr>
          <a:xfrm>
            <a:off x="5029965" y="4548252"/>
            <a:ext cx="2395959" cy="11317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36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43779-7699-08CD-659E-0AE91EFF4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EC91B65-B46E-8E6E-43C6-0882E727C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1" y="342900"/>
            <a:ext cx="1457527" cy="344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180504-ED93-2F6B-A8BC-C09F6BCFAF9E}"/>
              </a:ext>
            </a:extLst>
          </p:cNvPr>
          <p:cNvSpPr txBox="1"/>
          <p:nvPr/>
        </p:nvSpPr>
        <p:spPr>
          <a:xfrm>
            <a:off x="277513" y="6561161"/>
            <a:ext cx="1460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Jangkara.id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204804-F494-F859-4C70-26BD387299B6}"/>
              </a:ext>
            </a:extLst>
          </p:cNvPr>
          <p:cNvSpPr txBox="1"/>
          <p:nvPr/>
        </p:nvSpPr>
        <p:spPr>
          <a:xfrm>
            <a:off x="7896448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Jakarta: (021) 227 68255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B983F5-02C2-5ED0-E11A-106D22AC2B2A}"/>
              </a:ext>
            </a:extLst>
          </p:cNvPr>
          <p:cNvSpPr txBox="1"/>
          <p:nvPr/>
        </p:nvSpPr>
        <p:spPr>
          <a:xfrm>
            <a:off x="10044224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Yogyakarta: (0274) 433 3958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6FD435-25BD-5AF3-A837-6675F6486D44}"/>
              </a:ext>
            </a:extLst>
          </p:cNvPr>
          <p:cNvSpPr txBox="1"/>
          <p:nvPr/>
        </p:nvSpPr>
        <p:spPr>
          <a:xfrm>
            <a:off x="1561564" y="6564191"/>
            <a:ext cx="1997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infogram@infogram.id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8ECD7F-C680-91AB-F1A9-7415AE81A471}"/>
              </a:ext>
            </a:extLst>
          </p:cNvPr>
          <p:cNvSpPr txBox="1"/>
          <p:nvPr/>
        </p:nvSpPr>
        <p:spPr>
          <a:xfrm>
            <a:off x="2796665" y="366952"/>
            <a:ext cx="3454902" cy="299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C00000"/>
                </a:solidFill>
                <a:latin typeface="Plantin MT Pro" panose="02020503050405020304" pitchFamily="18" charset="0"/>
              </a:rPr>
              <a:t>Indonesia Economy Outlook 	</a:t>
            </a:r>
            <a:r>
              <a:rPr lang="en-US" sz="1200" b="1" dirty="0">
                <a:solidFill>
                  <a:srgbClr val="C00000"/>
                </a:solidFill>
                <a:latin typeface="Roboto Slab" pitchFamily="2" charset="0"/>
                <a:ea typeface="Roboto Slab" pitchFamily="2" charset="0"/>
              </a:rPr>
              <a:t>2026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1D64796-310A-2753-BC88-40DDCC03534E}"/>
              </a:ext>
            </a:extLst>
          </p:cNvPr>
          <p:cNvGrpSpPr/>
          <p:nvPr/>
        </p:nvGrpSpPr>
        <p:grpSpPr>
          <a:xfrm>
            <a:off x="10664606" y="275089"/>
            <a:ext cx="1146394" cy="460291"/>
            <a:chOff x="8993634" y="275089"/>
            <a:chExt cx="2597428" cy="1042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29354ABD-247F-8F45-6A82-380149B542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757813" y="275089"/>
              <a:ext cx="1042899" cy="104289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337B0B16-5C21-6C84-B3F9-658A2C27B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768102" y="391160"/>
              <a:ext cx="822960" cy="82296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E18C4734-F2E5-21C9-2EA8-88B1D2F58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93634" y="415290"/>
              <a:ext cx="767717" cy="767715"/>
            </a:xfrm>
            <a:prstGeom prst="rect">
              <a:avLst/>
            </a:prstGeom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FEB71824-0055-1A78-7E24-F95746A35524}"/>
              </a:ext>
            </a:extLst>
          </p:cNvPr>
          <p:cNvSpPr txBox="1"/>
          <p:nvPr/>
        </p:nvSpPr>
        <p:spPr>
          <a:xfrm>
            <a:off x="277513" y="2229168"/>
            <a:ext cx="4032091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Dua media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berbasis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bisnis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kontan.co.id di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kanal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online dan Investor Daily di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kanal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media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cetak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menjadi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penyumbang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berita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terbanyak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dengan masing-masing 316 dan 79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berita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proyeksi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Indonesia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untuk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2026.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Pembentukan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narasi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tidak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hanya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dikuasai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media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berbasis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bisnis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tapi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tersebar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merata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ke media-media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nasional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lain.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Tingginya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angka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partisipasi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media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cetak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menunjukkan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kredibilitas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media yang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terjaga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menandakan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mereka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masih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menjadi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rujukan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Namun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bukan lagi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sebagai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pembentuk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opini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massal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melainkan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sebagai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referensi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otoritatif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bagi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elite,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pembuat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kebijakan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dan secondary media. Bukan soal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jangkauan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tapi soal ”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legitimasi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”.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5F162F7-7BDF-C741-7403-11F5036A8E73}"/>
              </a:ext>
            </a:extLst>
          </p:cNvPr>
          <p:cNvSpPr txBox="1">
            <a:spLocks/>
          </p:cNvSpPr>
          <p:nvPr/>
        </p:nvSpPr>
        <p:spPr>
          <a:xfrm>
            <a:off x="1342384" y="1172668"/>
            <a:ext cx="2653317" cy="8971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i="1" dirty="0" err="1">
                <a:latin typeface="Plantin MT Pro" panose="02020503050405020304" pitchFamily="18" charset="0"/>
                <a:ea typeface="Roboto" panose="02000000000000000000" pitchFamily="2" charset="0"/>
              </a:rPr>
              <a:t>Distribusi</a:t>
            </a:r>
            <a:r>
              <a:rPr lang="en-US" sz="3000" i="1" dirty="0">
                <a:latin typeface="Plantin MT Pro" panose="02020503050405020304" pitchFamily="18" charset="0"/>
                <a:ea typeface="Roboto" panose="02000000000000000000" pitchFamily="2" charset="0"/>
              </a:rPr>
              <a:t> Media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610D04F-8B63-290F-1D4F-304474DFDC96}"/>
              </a:ext>
            </a:extLst>
          </p:cNvPr>
          <p:cNvSpPr/>
          <p:nvPr/>
        </p:nvSpPr>
        <p:spPr>
          <a:xfrm>
            <a:off x="381001" y="1194778"/>
            <a:ext cx="763929" cy="76392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Plantin MT Pro" panose="02020503050405020304" pitchFamily="18" charset="0"/>
              </a:rPr>
              <a:t>16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90315E8-AD09-F2EE-4E9D-9483D902CC10}"/>
              </a:ext>
            </a:extLst>
          </p:cNvPr>
          <p:cNvCxnSpPr>
            <a:cxnSpLocks/>
          </p:cNvCxnSpPr>
          <p:nvPr/>
        </p:nvCxnSpPr>
        <p:spPr>
          <a:xfrm>
            <a:off x="381000" y="6307982"/>
            <a:ext cx="1142999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971B87D-AF1C-4ED2-0DC1-96B56C12BF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7102700"/>
              </p:ext>
            </p:extLst>
          </p:nvPr>
        </p:nvGraphicFramePr>
        <p:xfrm>
          <a:off x="4390609" y="1172668"/>
          <a:ext cx="4003146" cy="4965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D2BA3A2C-11E1-310B-7449-698F1AE829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5957903"/>
              </p:ext>
            </p:extLst>
          </p:nvPr>
        </p:nvGraphicFramePr>
        <p:xfrm>
          <a:off x="8393756" y="1172668"/>
          <a:ext cx="3417244" cy="4929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39491038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643B8-F41A-648A-2C37-4C902A3C3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C3F1A068-8795-0129-4099-E64A566E2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1" y="342900"/>
            <a:ext cx="1457527" cy="344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E8541D-C340-C33C-5D26-AE0DD4C5577E}"/>
              </a:ext>
            </a:extLst>
          </p:cNvPr>
          <p:cNvSpPr txBox="1"/>
          <p:nvPr/>
        </p:nvSpPr>
        <p:spPr>
          <a:xfrm>
            <a:off x="277513" y="6561161"/>
            <a:ext cx="1460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Jangkara.id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8E3F33-EA5A-4630-5B31-AB91973A3806}"/>
              </a:ext>
            </a:extLst>
          </p:cNvPr>
          <p:cNvSpPr txBox="1"/>
          <p:nvPr/>
        </p:nvSpPr>
        <p:spPr>
          <a:xfrm>
            <a:off x="7896448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Jakarta: (021) 227 68255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0DAD5B-6E6F-AB82-BF70-8A7F37118658}"/>
              </a:ext>
            </a:extLst>
          </p:cNvPr>
          <p:cNvSpPr txBox="1"/>
          <p:nvPr/>
        </p:nvSpPr>
        <p:spPr>
          <a:xfrm>
            <a:off x="10044224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Yogyakarta: (0274) 433 3958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D74D69-9348-FF61-0BB5-81EA76662DC5}"/>
              </a:ext>
            </a:extLst>
          </p:cNvPr>
          <p:cNvSpPr txBox="1"/>
          <p:nvPr/>
        </p:nvSpPr>
        <p:spPr>
          <a:xfrm>
            <a:off x="1561564" y="6564191"/>
            <a:ext cx="1997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infogram@infogram.id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832B62-8CCE-3D54-DC0A-8B9C65BAAC4B}"/>
              </a:ext>
            </a:extLst>
          </p:cNvPr>
          <p:cNvSpPr txBox="1"/>
          <p:nvPr/>
        </p:nvSpPr>
        <p:spPr>
          <a:xfrm>
            <a:off x="2796665" y="366952"/>
            <a:ext cx="3454902" cy="299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C00000"/>
                </a:solidFill>
                <a:latin typeface="Plantin MT Pro" panose="02020503050405020304" pitchFamily="18" charset="0"/>
              </a:rPr>
              <a:t>Indonesia Economy Outlook 	</a:t>
            </a:r>
            <a:r>
              <a:rPr lang="en-US" sz="1200" b="1" dirty="0">
                <a:solidFill>
                  <a:srgbClr val="C00000"/>
                </a:solidFill>
                <a:latin typeface="Roboto Slab" pitchFamily="2" charset="0"/>
                <a:ea typeface="Roboto Slab" pitchFamily="2" charset="0"/>
              </a:rPr>
              <a:t>2026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3A27D24-C255-3DC2-4BA1-0274958D5395}"/>
              </a:ext>
            </a:extLst>
          </p:cNvPr>
          <p:cNvGrpSpPr/>
          <p:nvPr/>
        </p:nvGrpSpPr>
        <p:grpSpPr>
          <a:xfrm>
            <a:off x="10664606" y="275089"/>
            <a:ext cx="1146394" cy="460291"/>
            <a:chOff x="8993634" y="275089"/>
            <a:chExt cx="2597428" cy="1042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EFC82F5D-DE0D-9F44-C33B-36B6C03DA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757813" y="275089"/>
              <a:ext cx="1042899" cy="104289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1C123A1E-EA89-0DD2-F510-425A9DD97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768102" y="391160"/>
              <a:ext cx="822960" cy="82296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8C8A9B1C-1B22-8C8F-6D85-BCA48FE42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93634" y="415290"/>
              <a:ext cx="767717" cy="767715"/>
            </a:xfrm>
            <a:prstGeom prst="rect">
              <a:avLst/>
            </a:prstGeom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381C22CF-B055-AB29-F125-39EF0EB58A49}"/>
              </a:ext>
            </a:extLst>
          </p:cNvPr>
          <p:cNvSpPr txBox="1"/>
          <p:nvPr/>
        </p:nvSpPr>
        <p:spPr>
          <a:xfrm>
            <a:off x="3558712" y="2075592"/>
            <a:ext cx="8120144" cy="3416320"/>
          </a:xfrm>
          <a:prstGeom prst="rect">
            <a:avLst/>
          </a:prstGeom>
          <a:noFill/>
        </p:spPr>
        <p:txBody>
          <a:bodyPr wrap="square" numCol="2" spcCol="457200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Target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pertumbuhan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2026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moderat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dengan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konsensus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berada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di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kisaran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4,7%–5,4%.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Risiko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utama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berasal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dari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pelemahan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konsumsi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investasi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non-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ekstraktif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Inflasi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terkendali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tidak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identik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dengan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daya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beli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pulih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deflasi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berulang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pada 2025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justru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menandakan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pelemahan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permintaan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domestik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Nilai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tukar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rupiah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masih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akan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melemah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selama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2026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karena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normalisasi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kebijakan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The Fed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Manufaktur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belum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pulih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struktural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ekspansi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PMI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bersifat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siklikal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sementara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kontribusi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manufaktur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terhadap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PDB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terus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menurun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Ruang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fiskal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makin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sempit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rasio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utang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mendekati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40% PDB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membatasi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fleksibilitas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kebijakan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di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tengah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belanja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populis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yang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meningkat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Narasi media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cenderung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optimistis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akan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tetapi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disertai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alarm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fiskal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mayoritas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media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mendukung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target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pertumbuhan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tetapi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konsisten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mengingatkan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risiko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defisit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APBN.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Media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cetak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berperan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sebagai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rujukan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legitimasi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elite: bukan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pembentuk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opini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massal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tetapi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penentu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arah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diskursus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kebijakan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ekonomi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2026.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A587407-1F83-78B6-81EA-4FEE8D4D957D}"/>
              </a:ext>
            </a:extLst>
          </p:cNvPr>
          <p:cNvSpPr txBox="1">
            <a:spLocks/>
          </p:cNvSpPr>
          <p:nvPr/>
        </p:nvSpPr>
        <p:spPr>
          <a:xfrm>
            <a:off x="277513" y="908793"/>
            <a:ext cx="3718188" cy="8971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i="1" dirty="0">
                <a:latin typeface="Plantin MT Pro" panose="02020503050405020304" pitchFamily="18" charset="0"/>
                <a:ea typeface="Roboto" panose="02000000000000000000" pitchFamily="2" charset="0"/>
              </a:rPr>
              <a:t>Our Takeaways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7BF9E40-DDA4-8222-CC67-BC3B38D29B86}"/>
              </a:ext>
            </a:extLst>
          </p:cNvPr>
          <p:cNvCxnSpPr>
            <a:cxnSpLocks/>
          </p:cNvCxnSpPr>
          <p:nvPr/>
        </p:nvCxnSpPr>
        <p:spPr>
          <a:xfrm>
            <a:off x="381000" y="6307982"/>
            <a:ext cx="1142999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 descr="A lightbulb">
            <a:extLst>
              <a:ext uri="{FF2B5EF4-FFF2-40B4-BE49-F238E27FC236}">
                <a16:creationId xmlns:a16="http://schemas.microsoft.com/office/drawing/2014/main" id="{9530CA6F-BEF9-6B8D-465B-537B103899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0" y="1543273"/>
            <a:ext cx="3414348" cy="341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823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97ABA-8467-1A4D-85DC-803D2837D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387C0ED-0FE1-F4B0-1B20-41B728C18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1" y="342900"/>
            <a:ext cx="1457527" cy="344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DA16FF-6D91-780C-81D7-94214B152203}"/>
              </a:ext>
            </a:extLst>
          </p:cNvPr>
          <p:cNvSpPr txBox="1"/>
          <p:nvPr/>
        </p:nvSpPr>
        <p:spPr>
          <a:xfrm>
            <a:off x="277513" y="6561161"/>
            <a:ext cx="1460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Jangkara.id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DE86F5-6F5A-4542-C4B9-CB837575E639}"/>
              </a:ext>
            </a:extLst>
          </p:cNvPr>
          <p:cNvSpPr txBox="1"/>
          <p:nvPr/>
        </p:nvSpPr>
        <p:spPr>
          <a:xfrm>
            <a:off x="7896448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Jakarta: (021) 227 68255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091B88-79A4-CCF9-7BF6-9DCC157707F7}"/>
              </a:ext>
            </a:extLst>
          </p:cNvPr>
          <p:cNvSpPr txBox="1"/>
          <p:nvPr/>
        </p:nvSpPr>
        <p:spPr>
          <a:xfrm>
            <a:off x="10044224" y="6513639"/>
            <a:ext cx="2147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Yogyakarta: (0274) 433 3958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0678E6-915B-45C4-23E8-D59FB518F699}"/>
              </a:ext>
            </a:extLst>
          </p:cNvPr>
          <p:cNvSpPr txBox="1"/>
          <p:nvPr/>
        </p:nvSpPr>
        <p:spPr>
          <a:xfrm>
            <a:off x="1561564" y="6564191"/>
            <a:ext cx="1997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infogram@infogram.id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ACE898-8072-77D5-2AD1-09A126111A85}"/>
              </a:ext>
            </a:extLst>
          </p:cNvPr>
          <p:cNvSpPr txBox="1"/>
          <p:nvPr/>
        </p:nvSpPr>
        <p:spPr>
          <a:xfrm>
            <a:off x="2796665" y="366952"/>
            <a:ext cx="3454902" cy="299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C00000"/>
                </a:solidFill>
                <a:latin typeface="Plantin MT Pro" panose="02020503050405020304" pitchFamily="18" charset="0"/>
              </a:rPr>
              <a:t>Indonesia Economy Outlook 	</a:t>
            </a:r>
            <a:r>
              <a:rPr lang="en-US" sz="1200" b="1" dirty="0">
                <a:solidFill>
                  <a:srgbClr val="C00000"/>
                </a:solidFill>
                <a:latin typeface="Roboto Slab" pitchFamily="2" charset="0"/>
                <a:ea typeface="Roboto Slab" pitchFamily="2" charset="0"/>
              </a:rPr>
              <a:t>2026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12F707E-BFB3-2E0C-87A9-6AA0C2041C76}"/>
              </a:ext>
            </a:extLst>
          </p:cNvPr>
          <p:cNvGrpSpPr/>
          <p:nvPr/>
        </p:nvGrpSpPr>
        <p:grpSpPr>
          <a:xfrm>
            <a:off x="10664606" y="275089"/>
            <a:ext cx="1146394" cy="460291"/>
            <a:chOff x="8993634" y="275089"/>
            <a:chExt cx="2597428" cy="1042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5B575223-F080-72E7-9D1C-C54DAD0EF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757813" y="275089"/>
              <a:ext cx="1042899" cy="104289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81ECADFE-D573-0C7B-F9C4-4DD877443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768102" y="391160"/>
              <a:ext cx="822960" cy="82296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7C6C1CEE-2D3C-4B25-80BB-4DEB3F6366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93634" y="415290"/>
              <a:ext cx="767717" cy="767715"/>
            </a:xfrm>
            <a:prstGeom prst="rect">
              <a:avLst/>
            </a:prstGeom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FA7D1503-8051-D523-2BA6-EB7F3CA3CD9E}"/>
              </a:ext>
            </a:extLst>
          </p:cNvPr>
          <p:cNvSpPr txBox="1"/>
          <p:nvPr/>
        </p:nvSpPr>
        <p:spPr>
          <a:xfrm>
            <a:off x="2713881" y="1263148"/>
            <a:ext cx="8120144" cy="3277820"/>
          </a:xfrm>
          <a:prstGeom prst="rect">
            <a:avLst/>
          </a:prstGeom>
          <a:noFill/>
        </p:spPr>
        <p:txBody>
          <a:bodyPr wrap="square" numCol="1" spcCol="457200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Seri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Analisis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Makroekonomi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: Indonesia Economic Outlook 2026, LPEM FEB UI, 2025.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CORE Economic Outlook 2026, Centre of Reform On Economics Indonesia, 2025.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Berita Resmi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Statistik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No.85/10/Th XXVIII, Badan Pusat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Statistik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2025.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Berita Resmi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Statistik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5 November 2025, Badan Pusat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Statistik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2025.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Purchasing Manager’s Index Data November, S&amp;P Global, 2025.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Siaran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Pers: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Capaian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Realisasi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Investasi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Triwulan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III dan Januari – September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Tahun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2025, Kementerian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Hilirisasi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dan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Investasi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, 2025.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Survei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400" dirty="0" err="1">
                <a:latin typeface="Roboto" panose="02000000000000000000" pitchFamily="2" charset="0"/>
                <a:ea typeface="Roboto" panose="02000000000000000000" pitchFamily="2" charset="0"/>
              </a:rPr>
              <a:t>Konsumen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 November 2025, Bank Indonesia, 2025.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Global Trade Outlook and Statistics October 2025, World Trade Organization, 2025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F5AD787-F88A-6AB0-370E-500614E1143E}"/>
              </a:ext>
            </a:extLst>
          </p:cNvPr>
          <p:cNvSpPr txBox="1">
            <a:spLocks/>
          </p:cNvSpPr>
          <p:nvPr/>
        </p:nvSpPr>
        <p:spPr>
          <a:xfrm>
            <a:off x="277513" y="908793"/>
            <a:ext cx="3718188" cy="8971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i="1" dirty="0" err="1">
                <a:latin typeface="Plantin MT Pro" panose="02020503050405020304" pitchFamily="18" charset="0"/>
                <a:ea typeface="Roboto" panose="02000000000000000000" pitchFamily="2" charset="0"/>
              </a:rPr>
              <a:t>Referensi</a:t>
            </a:r>
            <a:endParaRPr lang="en-US" sz="3000" i="1" dirty="0">
              <a:latin typeface="Plantin MT Pro" panose="02020503050405020304" pitchFamily="18" charset="0"/>
              <a:ea typeface="Roboto" panose="02000000000000000000" pitchFamily="2" charset="0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A593FF5E-7C73-E791-E4A8-55A62FDF2245}"/>
              </a:ext>
            </a:extLst>
          </p:cNvPr>
          <p:cNvCxnSpPr>
            <a:cxnSpLocks/>
          </p:cNvCxnSpPr>
          <p:nvPr/>
        </p:nvCxnSpPr>
        <p:spPr>
          <a:xfrm>
            <a:off x="381000" y="6307982"/>
            <a:ext cx="1142999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5DDCCBE-7C17-FC93-908C-51C9B786E5EF}"/>
              </a:ext>
            </a:extLst>
          </p:cNvPr>
          <p:cNvSpPr txBox="1"/>
          <p:nvPr/>
        </p:nvSpPr>
        <p:spPr>
          <a:xfrm>
            <a:off x="4309604" y="6498249"/>
            <a:ext cx="1066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Sumber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: AISI</a:t>
            </a:r>
          </a:p>
        </p:txBody>
      </p:sp>
    </p:spTree>
    <p:extLst>
      <p:ext uri="{BB962C8B-B14F-4D97-AF65-F5344CB8AC3E}">
        <p14:creationId xmlns:p14="http://schemas.microsoft.com/office/powerpoint/2010/main" val="3356599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51859-BB7E-5A1D-DC11-51D0ADB1B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4546EAC8-4B75-DF42-D446-28F80693C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4774" y="995107"/>
            <a:ext cx="4066322" cy="961011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D2FE8802-6A67-A9DC-9E69-4AA429436A86}"/>
              </a:ext>
            </a:extLst>
          </p:cNvPr>
          <p:cNvSpPr/>
          <p:nvPr/>
        </p:nvSpPr>
        <p:spPr>
          <a:xfrm>
            <a:off x="707922" y="5662464"/>
            <a:ext cx="589935" cy="58993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E32974D-B73D-387D-05B4-B22D892CD84D}"/>
              </a:ext>
            </a:extLst>
          </p:cNvPr>
          <p:cNvSpPr/>
          <p:nvPr/>
        </p:nvSpPr>
        <p:spPr>
          <a:xfrm>
            <a:off x="1376515" y="5662463"/>
            <a:ext cx="589935" cy="5899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9F77664-48E0-3704-2A17-AD6F6C7DC6D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4774" y="5671378"/>
            <a:ext cx="589936" cy="5899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515188-190D-A35C-DAA0-07B1E8E5913E}"/>
              </a:ext>
            </a:extLst>
          </p:cNvPr>
          <p:cNvSpPr txBox="1"/>
          <p:nvPr/>
        </p:nvSpPr>
        <p:spPr>
          <a:xfrm>
            <a:off x="6736679" y="965218"/>
            <a:ext cx="49074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PT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Infogram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Data Lab Indonesia (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Jangkara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adalah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perusahaan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riset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digital yang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didirikan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pada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Maret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2021.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Jangkara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mengumpulkan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dan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memanfaatkan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data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dari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mesin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Newstensity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Socindex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dan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Socioscreen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Ketiganya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merupakan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alat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pemantau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big data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milik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PT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Nestara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Teknologi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Teradata (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induk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perusahaan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pemantau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media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ternama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PT Binokular Media Utama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atau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Binokular). Data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kuantitatif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dikombinasikan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dengan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analisis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industri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kualitatif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untuk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menghasilkan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laporan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yang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lebih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komprehensif</a:t>
            </a:r>
            <a:r>
              <a:rPr lang="en-US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en-US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4923EB8-D464-21BE-62D5-13D8CA8E93A3}"/>
              </a:ext>
            </a:extLst>
          </p:cNvPr>
          <p:cNvSpPr txBox="1"/>
          <p:nvPr/>
        </p:nvSpPr>
        <p:spPr>
          <a:xfrm>
            <a:off x="6737638" y="4133791"/>
            <a:ext cx="1764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Roboto Slab" pitchFamily="2" charset="0"/>
                <a:ea typeface="Roboto Slab" pitchFamily="2" charset="0"/>
                <a:cs typeface="Open Sans Light" pitchFamily="2" charset="0"/>
              </a:rPr>
              <a:t>Jangkara.id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8A84C1-4B48-E893-6572-8C5620E10694}"/>
              </a:ext>
            </a:extLst>
          </p:cNvPr>
          <p:cNvSpPr txBox="1"/>
          <p:nvPr/>
        </p:nvSpPr>
        <p:spPr>
          <a:xfrm>
            <a:off x="6737639" y="4576783"/>
            <a:ext cx="24135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Roboto Slab" pitchFamily="2" charset="0"/>
                <a:ea typeface="Roboto Slab" pitchFamily="2" charset="0"/>
                <a:cs typeface="Open Sans Light" pitchFamily="2" charset="0"/>
              </a:rPr>
              <a:t>infogram@infogram.id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F87889-92BC-3324-21F1-889DEE1C6165}"/>
              </a:ext>
            </a:extLst>
          </p:cNvPr>
          <p:cNvSpPr txBox="1"/>
          <p:nvPr/>
        </p:nvSpPr>
        <p:spPr>
          <a:xfrm>
            <a:off x="6736679" y="5077519"/>
            <a:ext cx="2147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Jakarta: 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(021) 227 68255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BED6D0-461B-2FD6-F3A2-B22E11CDB24B}"/>
              </a:ext>
            </a:extLst>
          </p:cNvPr>
          <p:cNvSpPr txBox="1"/>
          <p:nvPr/>
        </p:nvSpPr>
        <p:spPr>
          <a:xfrm>
            <a:off x="9008734" y="5048565"/>
            <a:ext cx="22418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Yogyakarta: 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Open Sans Light" pitchFamily="2" charset="0"/>
              </a:rPr>
              <a:t>(0274) 433 3958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706AA68-B9DB-4822-D7E9-7353D89A5089}"/>
              </a:ext>
            </a:extLst>
          </p:cNvPr>
          <p:cNvSpPr txBox="1"/>
          <p:nvPr/>
        </p:nvSpPr>
        <p:spPr>
          <a:xfrm>
            <a:off x="6736679" y="5433551"/>
            <a:ext cx="19971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Jalan H. Nudin No. 60</a:t>
            </a:r>
            <a:b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1200" b="0" i="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RT 005 RW 03, Lebak Bulus, </a:t>
            </a:r>
            <a:r>
              <a:rPr lang="en-US" sz="1200" b="0" i="0" dirty="0" err="1">
                <a:effectLst/>
                <a:latin typeface="Roboto" panose="02000000000000000000" pitchFamily="2" charset="0"/>
                <a:ea typeface="Roboto" panose="02000000000000000000" pitchFamily="2" charset="0"/>
              </a:rPr>
              <a:t>Cilandak</a:t>
            </a:r>
            <a:r>
              <a:rPr lang="en-US" sz="1200" b="0" i="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, Jakarta Selatan 12440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CC67741-D719-5F33-8DE2-43E2E0500880}"/>
              </a:ext>
            </a:extLst>
          </p:cNvPr>
          <p:cNvSpPr txBox="1"/>
          <p:nvPr/>
        </p:nvSpPr>
        <p:spPr>
          <a:xfrm>
            <a:off x="9008733" y="5433550"/>
            <a:ext cx="24279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Jalan </a:t>
            </a:r>
            <a:r>
              <a:rPr lang="en-US" sz="1200" b="0" i="0" dirty="0" err="1">
                <a:effectLst/>
                <a:latin typeface="Roboto" panose="02000000000000000000" pitchFamily="2" charset="0"/>
                <a:ea typeface="Roboto" panose="02000000000000000000" pitchFamily="2" charset="0"/>
              </a:rPr>
              <a:t>Matraman</a:t>
            </a:r>
            <a:r>
              <a:rPr lang="en-US" sz="1200" b="0" i="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b="0" i="0" dirty="0" err="1">
                <a:effectLst/>
                <a:latin typeface="Roboto" panose="02000000000000000000" pitchFamily="2" charset="0"/>
                <a:ea typeface="Roboto" panose="02000000000000000000" pitchFamily="2" charset="0"/>
              </a:rPr>
              <a:t>Ringinsari</a:t>
            </a:r>
            <a:endParaRPr lang="en-US" sz="1200" b="0" i="0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200" b="0" i="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RT 01 RW 49, </a:t>
            </a:r>
            <a:r>
              <a:rPr lang="en-US" sz="1200" b="0" i="0" dirty="0" err="1">
                <a:effectLst/>
                <a:latin typeface="Roboto" panose="02000000000000000000" pitchFamily="2" charset="0"/>
                <a:ea typeface="Roboto" panose="02000000000000000000" pitchFamily="2" charset="0"/>
              </a:rPr>
              <a:t>Maguwoharjo</a:t>
            </a:r>
            <a:r>
              <a:rPr lang="en-US" sz="1200" b="0" i="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, Depok, Sleman, Yogyakarta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667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3347</Words>
  <Application>Microsoft Office PowerPoint</Application>
  <PresentationFormat>Widescreen</PresentationFormat>
  <Paragraphs>399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 Narrow</vt:lpstr>
      <vt:lpstr>Arial</vt:lpstr>
      <vt:lpstr>Calibri</vt:lpstr>
      <vt:lpstr>Calibri Light</vt:lpstr>
      <vt:lpstr>Plantin MT Pro</vt:lpstr>
      <vt:lpstr>Roboto</vt:lpstr>
      <vt:lpstr>Roboto Slab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Fazrin Haerussaleh</dc:creator>
  <cp:lastModifiedBy>Khoirul Rifai</cp:lastModifiedBy>
  <cp:revision>9</cp:revision>
  <dcterms:created xsi:type="dcterms:W3CDTF">2025-12-28T12:22:57Z</dcterms:created>
  <dcterms:modified xsi:type="dcterms:W3CDTF">2026-01-04T04:00:04Z</dcterms:modified>
</cp:coreProperties>
</file>